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256" r:id="rId2"/>
    <p:sldId id="299" r:id="rId3"/>
    <p:sldId id="300" r:id="rId4"/>
    <p:sldId id="302" r:id="rId5"/>
    <p:sldId id="303" r:id="rId6"/>
    <p:sldId id="304" r:id="rId7"/>
    <p:sldId id="263" r:id="rId8"/>
    <p:sldId id="287" r:id="rId9"/>
    <p:sldId id="306" r:id="rId10"/>
    <p:sldId id="267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43682A"/>
    <a:srgbClr val="273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332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FF8688B-5321-4189-8B2D-85AFC4D268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6742906-AF30-4423-9EF2-554567367C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4382F-DADF-46A0-841C-421F1B4832CA}" type="datetimeFigureOut">
              <a:rPr lang="es-CO" smtClean="0"/>
              <a:t>4/12/2024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43A746-6A53-4768-BDC5-8100D68E9E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9CF7A0C-34A2-4F79-9B0C-FFEC279C0C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F291C-3AB5-4C7B-BF45-ED5D4F6D05C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943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EAC9E56-96FD-45C2-9535-9646BCE89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81634B-1891-4AD8-BFDB-C550CBAB2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79EE693-B100-4B6F-9A1F-B6E8ABCC96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581" y="6310292"/>
            <a:ext cx="1164437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29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4AAD8B-D58D-45B3-BC43-1509BF685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D7F002D-30FD-4BB3-85D5-EC9E1246F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843005E-61A5-42B9-A8D3-3B06D0FD47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581" y="6310292"/>
            <a:ext cx="1164437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0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B602DC3-AA46-44A8-9115-4D3FF41CA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7ED1D9-10CF-41DD-AA7C-A873791BE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3F20118-A68D-4EDC-8DFB-36704EAFC7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581" y="6310292"/>
            <a:ext cx="1164437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6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E7EAE3-0869-46E6-A1F8-2DA0D3745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005442-8D2F-4157-A63C-C549FCA0B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6F16DA-9EE4-4F38-B23A-5F92D5442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A08C4-606B-4D5E-BC9B-266BF74B1FD9}" type="datetimeFigureOut">
              <a:rPr lang="es-CO" smtClean="0"/>
              <a:t>4/12/2024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5EC868-85A8-4018-9997-38B16EF07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9BA721-1E98-49F0-BF3C-2191F034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87B8-1B66-4512-95A1-07FF0DF6984A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E2115EF-FD20-4A09-A64F-FAF18E1D17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581" y="6310292"/>
            <a:ext cx="1164437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5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4F829-664F-4054-9EA8-D9A39EA1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8F8929-85A7-45DB-988E-698F103F4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7340367-3D87-4C94-A87D-CF674D50C6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581" y="6310292"/>
            <a:ext cx="1164437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3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B6F6D-3DAA-4B91-8108-D21F596EF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5BFCC5-6616-40C0-845F-C99C849426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3F96AD-B111-41EA-AA0E-06B56D7DF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2E9F12-D66C-42EF-885C-CC2862FB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A08C4-606B-4D5E-BC9B-266BF74B1FD9}" type="datetimeFigureOut">
              <a:rPr lang="es-CO" smtClean="0"/>
              <a:t>4/12/2024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A2F82B-E423-4FE9-BA5C-BECF6F632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959A99-FCF5-4DAD-9E88-6A6F2EF62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87B8-1B66-4512-95A1-07FF0DF698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7214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216F4C-9CDB-405C-8A5E-28EE4B77E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5B2D63-DE7A-4119-9573-8352EFA3C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8AB725-4EA3-4347-8D9B-DD4A1DB51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BDAE0F3-2B0E-4B11-9C07-D5D6D4858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47D886-BEC9-486C-9257-CF47F1C8CA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464D694-C00B-45FE-9D20-13CDF7AF1A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581" y="6310292"/>
            <a:ext cx="1164437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3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3C5C0E-A1AA-406B-B563-313DCB60C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F6C7F7-51B4-498B-829A-2313E0340B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581" y="6310292"/>
            <a:ext cx="1164437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08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a roca en el agua&#10;&#10;Descripción generada automáticamente con confianza media">
            <a:extLst>
              <a:ext uri="{FF2B5EF4-FFF2-40B4-BE49-F238E27FC236}">
                <a16:creationId xmlns:a16="http://schemas.microsoft.com/office/drawing/2014/main" id="{FE259071-7787-407E-BC23-303CA2043A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65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82E4DC-1DAC-4F9E-98CA-8F49A4966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4D3405-A580-45A2-9D18-F793596F9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EA69AFE-CB7A-40BA-A7A7-D043A0B496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BCEC102-821D-43A2-84C9-132ADCE73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581" y="6310292"/>
            <a:ext cx="1164437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0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051612-A08F-45F3-B2FF-7449C708A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1F23F9-8834-4B52-8E9D-473A2D688E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99ED36-5D88-4DC0-93C1-04D14A9CE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3C9A0A1-D103-48B4-A41B-5B497576A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581" y="6310292"/>
            <a:ext cx="1164437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4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BFE28D-0355-4B55-93AD-B7E7702F5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D25B67-C681-4990-A869-DFF1DCB10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9B6D05-4327-468A-8F56-721FB5EB8A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A08C4-606B-4D5E-BC9B-266BF74B1FD9}" type="datetimeFigureOut">
              <a:rPr lang="es-CO" smtClean="0"/>
              <a:t>4/12/2024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7B3ED5-7AFD-48C6-ADD1-2533E72E5A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7BAB44-F887-419B-9037-4C514C5AB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C87B8-1B66-4512-95A1-07FF0DF6984A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2E0CEB2-9ED5-4593-AE4C-DF5F5BDCA3B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.jpeg">
            <a:extLst>
              <a:ext uri="{FF2B5EF4-FFF2-40B4-BE49-F238E27FC236}">
                <a16:creationId xmlns:a16="http://schemas.microsoft.com/office/drawing/2014/main" id="{372A0326-D440-4F91-A9D2-06EB9A73D1A4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59" b="97403" l="3008" r="95489">
                        <a14:foregroundMark x1="4511" y1="87446" x2="4511" y2="87446"/>
                        <a14:foregroundMark x1="10902" y1="93074" x2="10902" y2="93074"/>
                        <a14:foregroundMark x1="16917" y1="87013" x2="16917" y2="87013"/>
                        <a14:foregroundMark x1="25188" y1="90476" x2="25188" y2="90476"/>
                        <a14:foregroundMark x1="31203" y1="90043" x2="31203" y2="90043"/>
                        <a14:foregroundMark x1="30827" y1="98268" x2="30827" y2="98268"/>
                        <a14:foregroundMark x1="40226" y1="89610" x2="40226" y2="89610"/>
                        <a14:foregroundMark x1="50376" y1="88745" x2="50376" y2="88745"/>
                        <a14:foregroundMark x1="59398" y1="88745" x2="59398" y2="88745"/>
                        <a14:foregroundMark x1="68045" y1="87879" x2="68045" y2="87879"/>
                        <a14:foregroundMark x1="78195" y1="87879" x2="78195" y2="87879"/>
                        <a14:foregroundMark x1="81203" y1="87879" x2="81203" y2="87879"/>
                        <a14:foregroundMark x1="84586" y1="88312" x2="84586" y2="88312"/>
                        <a14:foregroundMark x1="90226" y1="88312" x2="90226" y2="88312"/>
                        <a14:foregroundMark x1="95489" y1="88312" x2="95489" y2="88312"/>
                        <a14:foregroundMark x1="72556" y1="93506" x2="72556" y2="93506"/>
                        <a14:foregroundMark x1="72556" y1="93939" x2="72556" y2="93939"/>
                        <a14:foregroundMark x1="72180" y1="93939" x2="72180" y2="93939"/>
                        <a14:foregroundMark x1="49624" y1="7359" x2="49624" y2="7359"/>
                        <a14:foregroundMark x1="27820" y1="20346" x2="27820" y2="20346"/>
                        <a14:foregroundMark x1="62406" y1="9091" x2="62406" y2="9091"/>
                        <a14:foregroundMark x1="29323" y1="23377" x2="29323" y2="23377"/>
                        <a14:foregroundMark x1="29699" y1="20346" x2="29699" y2="23377"/>
                        <a14:foregroundMark x1="29323" y1="16450" x2="31955" y2="29437"/>
                        <a14:foregroundMark x1="37970" y1="31602" x2="42481" y2="31602"/>
                        <a14:foregroundMark x1="36090" y1="33766" x2="36090" y2="33766"/>
                        <a14:foregroundMark x1="35338" y1="32468" x2="35338" y2="32468"/>
                        <a14:foregroundMark x1="60902" y1="46320" x2="60902" y2="46320"/>
                        <a14:foregroundMark x1="16917" y1="38095" x2="16917" y2="38095"/>
                        <a14:foregroundMark x1="18045" y1="60606" x2="18045" y2="60606"/>
                        <a14:foregroundMark x1="19173" y1="64069" x2="19173" y2="64069"/>
                        <a14:foregroundMark x1="43233" y1="9091" x2="43233" y2="9091"/>
                        <a14:foregroundMark x1="75188" y1="16883" x2="75188" y2="16883"/>
                        <a14:foregroundMark x1="16165" y1="51948" x2="16165" y2="51948"/>
                        <a14:foregroundMark x1="16541" y1="38961" x2="16541" y2="38961"/>
                        <a14:foregroundMark x1="56767" y1="40693" x2="56767" y2="40693"/>
                        <a14:foregroundMark x1="56015" y1="42424" x2="56015" y2="42424"/>
                        <a14:foregroundMark x1="56015" y1="42424" x2="56015" y2="424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211" y="103748"/>
            <a:ext cx="1760461" cy="1475752"/>
          </a:xfrm>
          <a:prstGeom prst="rect">
            <a:avLst/>
          </a:prstGeom>
        </p:spPr>
      </p:pic>
      <p:pic>
        <p:nvPicPr>
          <p:cNvPr id="8" name="image2.png">
            <a:extLst>
              <a:ext uri="{FF2B5EF4-FFF2-40B4-BE49-F238E27FC236}">
                <a16:creationId xmlns:a16="http://schemas.microsoft.com/office/drawing/2014/main" id="{6840CAB9-6FDD-48F6-8384-9238A48FD68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54619" y="277096"/>
            <a:ext cx="2352883" cy="104662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BF0D3FE-1C6F-4807-9568-768269D4B2F0}"/>
              </a:ext>
            </a:extLst>
          </p:cNvPr>
          <p:cNvSpPr txBox="1"/>
          <p:nvPr/>
        </p:nvSpPr>
        <p:spPr>
          <a:xfrm>
            <a:off x="2061341" y="564570"/>
            <a:ext cx="749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436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CORPORACIÓN AUTÓNOMA REGIONAL DE LA GUAJIRA</a:t>
            </a:r>
          </a:p>
          <a:p>
            <a:pPr algn="ctr"/>
            <a:r>
              <a:rPr lang="es-MX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 </a:t>
            </a:r>
            <a:r>
              <a:rPr lang="es-MX" sz="2400" b="1" dirty="0">
                <a:solidFill>
                  <a:srgbClr val="273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PORH LAGARTO -MALUISA</a:t>
            </a:r>
            <a:endParaRPr lang="es-CO" sz="2400" b="1" dirty="0">
              <a:solidFill>
                <a:srgbClr val="273C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13" name="Imagen 12" descr="Una roca en el agua&#10;&#10;Descripción generada automáticamente con confianza media">
            <a:extLst>
              <a:ext uri="{FF2B5EF4-FFF2-40B4-BE49-F238E27FC236}">
                <a16:creationId xmlns:a16="http://schemas.microsoft.com/office/drawing/2014/main" id="{EA4BFC01-C8DC-4F26-A098-F81B4092D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79" y="1666339"/>
            <a:ext cx="7560709" cy="358575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E1520B5-232D-4126-B608-38C6122DB60C}"/>
              </a:ext>
            </a:extLst>
          </p:cNvPr>
          <p:cNvSpPr txBox="1"/>
          <p:nvPr/>
        </p:nvSpPr>
        <p:spPr>
          <a:xfrm>
            <a:off x="1322871" y="5665264"/>
            <a:ext cx="9270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USOS POTENCIALES DEL RECURSO HIDRICO</a:t>
            </a:r>
          </a:p>
        </p:txBody>
      </p:sp>
    </p:spTree>
    <p:extLst>
      <p:ext uri="{BB962C8B-B14F-4D97-AF65-F5344CB8AC3E}">
        <p14:creationId xmlns:p14="http://schemas.microsoft.com/office/powerpoint/2010/main" val="1983874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997238D-CC1F-4680-A3CA-A06E208AD101}"/>
              </a:ext>
            </a:extLst>
          </p:cNvPr>
          <p:cNvSpPr txBox="1"/>
          <p:nvPr/>
        </p:nvSpPr>
        <p:spPr>
          <a:xfrm>
            <a:off x="2029502" y="297738"/>
            <a:ext cx="7935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273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ASIGNACIÓN DE USOS O AJUSTE DE OBJETIVOS Y CRITERIOS DE CALIDAD DEL RECURSO HÍDRICO – LAGARTO MALUISA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5531BB-9D65-47B6-99B0-6F89AF2F7650}"/>
              </a:ext>
            </a:extLst>
          </p:cNvPr>
          <p:cNvSpPr txBox="1"/>
          <p:nvPr/>
        </p:nvSpPr>
        <p:spPr>
          <a:xfrm>
            <a:off x="1275084" y="1668402"/>
            <a:ext cx="927012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5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Se presentan, por tramos y periodos de ejecución, los objetivos de calidad que deberán implementarse acorde con los resultados obtenidos del Plan de Ordenamiento del Recurso Hídrico del sistema Lagarto - Maluisa; así mismo se presentan los valores máximos permisibles por cada uso principal, de acuerdo al artículos 36 y 41 Decreto 1541 de 1978,  artículo 9 Decreto 3930 de 2010 , y al artículo 2.2.3.3.2.1 del Decreto 1076 de 2015 </a:t>
            </a:r>
          </a:p>
          <a:p>
            <a:pPr algn="ctr"/>
            <a:endParaRPr lang="es-MX" sz="15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B576DA4-B3BE-4C5E-9796-49AFA04B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71"/>
          <a:stretch/>
        </p:blipFill>
        <p:spPr>
          <a:xfrm>
            <a:off x="1449199" y="2528060"/>
            <a:ext cx="9096008" cy="439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09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F3F082A-8714-4905-9A56-E2FEC2FEF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42673" cy="709397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2E0F833-8A96-4051-85EB-900976033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6175" y="5576310"/>
            <a:ext cx="2605825" cy="139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35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B1531BF-2BC3-4805-B172-70AF5783160A}"/>
              </a:ext>
            </a:extLst>
          </p:cNvPr>
          <p:cNvSpPr txBox="1"/>
          <p:nvPr/>
        </p:nvSpPr>
        <p:spPr>
          <a:xfrm>
            <a:off x="2789583" y="107124"/>
            <a:ext cx="6612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rgbClr val="006666"/>
                </a:solidFill>
                <a:latin typeface="Gill Sans MT" panose="020B0502020104020203" pitchFamily="34" charset="0"/>
                <a:ea typeface="+mj-ea"/>
                <a:cs typeface="+mj-cs"/>
              </a:rPr>
              <a:t>USOS POTENCIALES TRAMO 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A758A62-15DE-457F-BEDF-C00A5FD0B499}"/>
              </a:ext>
            </a:extLst>
          </p:cNvPr>
          <p:cNvGraphicFramePr>
            <a:graphicFrameLocks noGrp="1"/>
          </p:cNvGraphicFramePr>
          <p:nvPr/>
        </p:nvGraphicFramePr>
        <p:xfrm>
          <a:off x="6533321" y="1590384"/>
          <a:ext cx="4956312" cy="238457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919247">
                  <a:extLst>
                    <a:ext uri="{9D8B030D-6E8A-4147-A177-3AD203B41FA5}">
                      <a16:colId xmlns:a16="http://schemas.microsoft.com/office/drawing/2014/main" val="83569745"/>
                    </a:ext>
                  </a:extLst>
                </a:gridCol>
                <a:gridCol w="1234136">
                  <a:extLst>
                    <a:ext uri="{9D8B030D-6E8A-4147-A177-3AD203B41FA5}">
                      <a16:colId xmlns:a16="http://schemas.microsoft.com/office/drawing/2014/main" val="2346103837"/>
                    </a:ext>
                  </a:extLst>
                </a:gridCol>
                <a:gridCol w="1266614">
                  <a:extLst>
                    <a:ext uri="{9D8B030D-6E8A-4147-A177-3AD203B41FA5}">
                      <a16:colId xmlns:a16="http://schemas.microsoft.com/office/drawing/2014/main" val="2129759939"/>
                    </a:ext>
                  </a:extLst>
                </a:gridCol>
                <a:gridCol w="1536315">
                  <a:extLst>
                    <a:ext uri="{9D8B030D-6E8A-4147-A177-3AD203B41FA5}">
                      <a16:colId xmlns:a16="http://schemas.microsoft.com/office/drawing/2014/main" val="3456536032"/>
                    </a:ext>
                  </a:extLst>
                </a:gridCol>
              </a:tblGrid>
              <a:tr h="902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chemeClr val="tx1"/>
                          </a:solidFill>
                          <a:effectLst/>
                        </a:rPr>
                        <a:t>Tramo/ cuerpos de agua</a:t>
                      </a:r>
                      <a:endParaRPr lang="es-CO" sz="1200" b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Uso principal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chemeClr val="tx1"/>
                          </a:solidFill>
                          <a:effectLst/>
                        </a:rPr>
                        <a:t>Usos Secundarios</a:t>
                      </a:r>
                      <a:endParaRPr lang="es-CO" sz="1200" b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chemeClr val="tx1"/>
                          </a:solidFill>
                          <a:effectLst/>
                        </a:rPr>
                        <a:t>Parámetros que no se cumplen</a:t>
                      </a:r>
                      <a:endParaRPr lang="es-CO" sz="1200" b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298476"/>
                  </a:ext>
                </a:extLst>
              </a:tr>
              <a:tr h="1482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200" b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chemeClr val="tx1"/>
                          </a:solidFill>
                          <a:effectLst/>
                        </a:rPr>
                        <a:t>Consumo humano y domestico</a:t>
                      </a:r>
                      <a:endParaRPr lang="es-CO" sz="1200" b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Preservación de la flora y fauna.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Agrícolas.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Recreativo.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Los valores de DQO y Coliformes totales, están por fuera del estándar definido para ese uso.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8251464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413C9DA1-7817-4586-ACB8-734E5F030919}"/>
              </a:ext>
            </a:extLst>
          </p:cNvPr>
          <p:cNvSpPr txBox="1"/>
          <p:nvPr/>
        </p:nvSpPr>
        <p:spPr>
          <a:xfrm>
            <a:off x="6387547" y="4326010"/>
            <a:ext cx="5247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Gill Sans MT" panose="020B0502020104020203" pitchFamily="34" charset="0"/>
              </a:rPr>
              <a:t>Para el tramo 1 de análisis, el uso principal del recurso hídrico identificado fue “Consumo humano y doméstico”, el cual, NO cumple con los criterios de calidad establecidos en el decreto 01319 de 2016.</a:t>
            </a:r>
            <a:endParaRPr lang="es-CO" dirty="0">
              <a:latin typeface="Gill Sans MT" panose="020B0502020104020203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28E869-84C1-474A-B867-26AA41B653A5}"/>
              </a:ext>
            </a:extLst>
          </p:cNvPr>
          <p:cNvSpPr txBox="1"/>
          <p:nvPr/>
        </p:nvSpPr>
        <p:spPr>
          <a:xfrm>
            <a:off x="1755913" y="2782669"/>
            <a:ext cx="2067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Gill Sans MT" panose="020B0502020104020203" pitchFamily="34" charset="0"/>
              </a:rPr>
              <a:t>AQUÍ VA LA IMAGEN TRIDIMENCIONAL</a:t>
            </a:r>
            <a:endParaRPr lang="es-CO" b="1" dirty="0">
              <a:latin typeface="Gill Sans MT" panose="020B0502020104020203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B02EB5D-78F3-4E5C-AF79-B4B95277E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9" y="1378225"/>
            <a:ext cx="6076216" cy="463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9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B1531BF-2BC3-4805-B172-70AF5783160A}"/>
              </a:ext>
            </a:extLst>
          </p:cNvPr>
          <p:cNvSpPr txBox="1"/>
          <p:nvPr/>
        </p:nvSpPr>
        <p:spPr>
          <a:xfrm>
            <a:off x="3081130" y="119270"/>
            <a:ext cx="6639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rgbClr val="006666"/>
                </a:solidFill>
                <a:latin typeface="Gill Sans MT" panose="020B0502020104020203" pitchFamily="34" charset="0"/>
              </a:rPr>
              <a:t>USOS POTENCIALES TRAMO 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56307C4-BDCD-464D-97D2-AA941BA6A2B2}"/>
              </a:ext>
            </a:extLst>
          </p:cNvPr>
          <p:cNvSpPr txBox="1"/>
          <p:nvPr/>
        </p:nvSpPr>
        <p:spPr>
          <a:xfrm>
            <a:off x="6758610" y="1210532"/>
            <a:ext cx="48502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CO" sz="2100" dirty="0">
              <a:latin typeface="Gill Sans MT" panose="020B0502020104020203" pitchFamily="34" charset="0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08E74037-B44B-4812-AA43-60838B68230A}"/>
              </a:ext>
            </a:extLst>
          </p:cNvPr>
          <p:cNvGraphicFramePr>
            <a:graphicFrameLocks noGrp="1"/>
          </p:cNvGraphicFramePr>
          <p:nvPr/>
        </p:nvGraphicFramePr>
        <p:xfrm>
          <a:off x="7182678" y="1581053"/>
          <a:ext cx="4212100" cy="184794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81218">
                  <a:extLst>
                    <a:ext uri="{9D8B030D-6E8A-4147-A177-3AD203B41FA5}">
                      <a16:colId xmlns:a16="http://schemas.microsoft.com/office/drawing/2014/main" val="83569745"/>
                    </a:ext>
                  </a:extLst>
                </a:gridCol>
                <a:gridCol w="1048825">
                  <a:extLst>
                    <a:ext uri="{9D8B030D-6E8A-4147-A177-3AD203B41FA5}">
                      <a16:colId xmlns:a16="http://schemas.microsoft.com/office/drawing/2014/main" val="2346103837"/>
                    </a:ext>
                  </a:extLst>
                </a:gridCol>
                <a:gridCol w="1076426">
                  <a:extLst>
                    <a:ext uri="{9D8B030D-6E8A-4147-A177-3AD203B41FA5}">
                      <a16:colId xmlns:a16="http://schemas.microsoft.com/office/drawing/2014/main" val="2129759939"/>
                    </a:ext>
                  </a:extLst>
                </a:gridCol>
                <a:gridCol w="1305631">
                  <a:extLst>
                    <a:ext uri="{9D8B030D-6E8A-4147-A177-3AD203B41FA5}">
                      <a16:colId xmlns:a16="http://schemas.microsoft.com/office/drawing/2014/main" val="3456536032"/>
                    </a:ext>
                  </a:extLst>
                </a:gridCol>
              </a:tblGrid>
              <a:tr h="699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Tramo/ cuerpos de agua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Uso principal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Usos Secundarios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Parámetros que no se cumplen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298476"/>
                  </a:ext>
                </a:extLst>
              </a:tr>
              <a:tr h="114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Agrícola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Consumo humano y doméstico.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Los valores de DQO y coliformes totales, están por fuera del estándar definido para ese uso.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9761807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A79DCC67-4C6F-4C3D-A0E5-B9CBAACEE620}"/>
              </a:ext>
            </a:extLst>
          </p:cNvPr>
          <p:cNvSpPr txBox="1"/>
          <p:nvPr/>
        </p:nvSpPr>
        <p:spPr>
          <a:xfrm>
            <a:off x="7207089" y="3799521"/>
            <a:ext cx="4187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Gill Sans MT" panose="020B0502020104020203" pitchFamily="34" charset="0"/>
              </a:rPr>
              <a:t>El uso principal del recuro hídrico identificado fue “Agrícola”, el cual NO cumple con los criterios de calidad establecidos en el decreto 01319 de 2016.</a:t>
            </a:r>
            <a:endParaRPr lang="es-CO" dirty="0">
              <a:latin typeface="Gill Sans MT" panose="020B0502020104020203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3B492FB-4E18-45E5-A24D-3B9EB8ACC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72" y="1386896"/>
            <a:ext cx="6797372" cy="426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53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B1531BF-2BC3-4805-B172-70AF5783160A}"/>
              </a:ext>
            </a:extLst>
          </p:cNvPr>
          <p:cNvSpPr txBox="1"/>
          <p:nvPr/>
        </p:nvSpPr>
        <p:spPr>
          <a:xfrm>
            <a:off x="2756453" y="93871"/>
            <a:ext cx="66790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rgbClr val="006666"/>
                </a:solidFill>
                <a:latin typeface="Gill Sans MT" panose="020B0502020104020203" pitchFamily="34" charset="0"/>
              </a:rPr>
              <a:t>USOS POTENCIALES TRAMO 3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56307C4-BDCD-464D-97D2-AA941BA6A2B2}"/>
              </a:ext>
            </a:extLst>
          </p:cNvPr>
          <p:cNvSpPr txBox="1"/>
          <p:nvPr/>
        </p:nvSpPr>
        <p:spPr>
          <a:xfrm>
            <a:off x="6745358" y="3705999"/>
            <a:ext cx="4850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Gill Sans MT" panose="020B0502020104020203" pitchFamily="34" charset="0"/>
              </a:rPr>
              <a:t>El uso principal del recurso hídrico identificado fue “Preservación de flora y fauna”, el cual NO cumple con los criterios de calidad establecidos en el decreto 01319 de 2016.</a:t>
            </a:r>
            <a:endParaRPr lang="es-CO" sz="2100" dirty="0">
              <a:latin typeface="Gill Sans MT" panose="020B0502020104020203" pitchFamily="34" charset="0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C2A14A8E-73B4-4A96-8A16-A9BB32EC41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420039"/>
              </p:ext>
            </p:extLst>
          </p:nvPr>
        </p:nvGraphicFramePr>
        <p:xfrm>
          <a:off x="6840212" y="1568087"/>
          <a:ext cx="4755442" cy="167624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881992">
                  <a:extLst>
                    <a:ext uri="{9D8B030D-6E8A-4147-A177-3AD203B41FA5}">
                      <a16:colId xmlns:a16="http://schemas.microsoft.com/office/drawing/2014/main" val="83569745"/>
                    </a:ext>
                  </a:extLst>
                </a:gridCol>
                <a:gridCol w="1184119">
                  <a:extLst>
                    <a:ext uri="{9D8B030D-6E8A-4147-A177-3AD203B41FA5}">
                      <a16:colId xmlns:a16="http://schemas.microsoft.com/office/drawing/2014/main" val="2346103837"/>
                    </a:ext>
                  </a:extLst>
                </a:gridCol>
                <a:gridCol w="1215280">
                  <a:extLst>
                    <a:ext uri="{9D8B030D-6E8A-4147-A177-3AD203B41FA5}">
                      <a16:colId xmlns:a16="http://schemas.microsoft.com/office/drawing/2014/main" val="2129759939"/>
                    </a:ext>
                  </a:extLst>
                </a:gridCol>
                <a:gridCol w="1474051">
                  <a:extLst>
                    <a:ext uri="{9D8B030D-6E8A-4147-A177-3AD203B41FA5}">
                      <a16:colId xmlns:a16="http://schemas.microsoft.com/office/drawing/2014/main" val="3456536032"/>
                    </a:ext>
                  </a:extLst>
                </a:gridCol>
              </a:tblGrid>
              <a:tr h="7084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Tramo/ cuerpos de agua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Uso principal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Usos Secundarios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Parámetros que no se cumplen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298476"/>
                  </a:ext>
                </a:extLst>
              </a:tr>
              <a:tr h="967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3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0" dirty="0">
                          <a:solidFill>
                            <a:schemeClr val="tx1"/>
                          </a:solidFill>
                          <a:effectLst/>
                        </a:rPr>
                        <a:t>Preservación de flora y fauna. </a:t>
                      </a:r>
                      <a:br>
                        <a:rPr lang="es-ES" sz="10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s-ES" sz="1000" b="0" dirty="0">
                          <a:solidFill>
                            <a:schemeClr val="tx1"/>
                          </a:solidFill>
                          <a:effectLst/>
                        </a:rPr>
                        <a:t>Consumo humano y doméstico. 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000" b="0" dirty="0">
                          <a:solidFill>
                            <a:schemeClr val="tx1"/>
                          </a:solidFill>
                          <a:effectLst/>
                        </a:rPr>
                        <a:t>Agrícola.</a:t>
                      </a:r>
                      <a:endParaRPr lang="es-CO" sz="10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Consumo humano y doméstico.</a:t>
                      </a:r>
                      <a:endParaRPr lang="es-CO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Agrícola.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Los valores de DBO Y DQO, están por fuera del estándar definido para ese uso.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6991795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17FA02D0-68DC-4514-ACD7-D0FB51B64BD3}"/>
              </a:ext>
            </a:extLst>
          </p:cNvPr>
          <p:cNvSpPr txBox="1"/>
          <p:nvPr/>
        </p:nvSpPr>
        <p:spPr>
          <a:xfrm>
            <a:off x="1755913" y="2782669"/>
            <a:ext cx="2067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Gill Sans MT" panose="020B0502020104020203" pitchFamily="34" charset="0"/>
              </a:rPr>
              <a:t>AQUÍ VA LA IMAGEN TRIDIMENCIONAL</a:t>
            </a:r>
            <a:endParaRPr lang="es-CO" b="1" dirty="0">
              <a:latin typeface="Gill Sans MT" panose="020B05020201040202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E6BACA-B4D1-4590-A99B-AC7475D99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8" y="1201663"/>
            <a:ext cx="6584241" cy="45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6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B1531BF-2BC3-4805-B172-70AF5783160A}"/>
              </a:ext>
            </a:extLst>
          </p:cNvPr>
          <p:cNvSpPr txBox="1"/>
          <p:nvPr/>
        </p:nvSpPr>
        <p:spPr>
          <a:xfrm>
            <a:off x="2862470" y="186637"/>
            <a:ext cx="64670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rgbClr val="006666"/>
                </a:solidFill>
                <a:latin typeface="Gill Sans MT" panose="020B0502020104020203" pitchFamily="34" charset="0"/>
              </a:rPr>
              <a:t>USOS POTENCIALES TRAMO 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56307C4-BDCD-464D-97D2-AA941BA6A2B2}"/>
              </a:ext>
            </a:extLst>
          </p:cNvPr>
          <p:cNvSpPr txBox="1"/>
          <p:nvPr/>
        </p:nvSpPr>
        <p:spPr>
          <a:xfrm>
            <a:off x="6904381" y="3817182"/>
            <a:ext cx="4850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Gill Sans MT" panose="020B0502020104020203" pitchFamily="34" charset="0"/>
              </a:rPr>
              <a:t>El uso principal del recurso hídrico identificado fue “preservación de flora y fauna”, el cual NO cumple con los criterios de calidad establecidos en el decreto 01319 de 2016.</a:t>
            </a:r>
            <a:endParaRPr lang="es-CO" sz="2100" dirty="0">
              <a:latin typeface="Gill Sans MT" panose="020B0502020104020203" pitchFamily="34" charset="0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8AC9EC29-83E4-438B-90C3-6FB0D4F4C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075664"/>
              </p:ext>
            </p:extLst>
          </p:nvPr>
        </p:nvGraphicFramePr>
        <p:xfrm>
          <a:off x="7003772" y="1887236"/>
          <a:ext cx="4651513" cy="174353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862716">
                  <a:extLst>
                    <a:ext uri="{9D8B030D-6E8A-4147-A177-3AD203B41FA5}">
                      <a16:colId xmlns:a16="http://schemas.microsoft.com/office/drawing/2014/main" val="83569745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2346103837"/>
                    </a:ext>
                  </a:extLst>
                </a:gridCol>
                <a:gridCol w="1188721">
                  <a:extLst>
                    <a:ext uri="{9D8B030D-6E8A-4147-A177-3AD203B41FA5}">
                      <a16:colId xmlns:a16="http://schemas.microsoft.com/office/drawing/2014/main" val="2129759939"/>
                    </a:ext>
                  </a:extLst>
                </a:gridCol>
                <a:gridCol w="1441836">
                  <a:extLst>
                    <a:ext uri="{9D8B030D-6E8A-4147-A177-3AD203B41FA5}">
                      <a16:colId xmlns:a16="http://schemas.microsoft.com/office/drawing/2014/main" val="3456536032"/>
                    </a:ext>
                  </a:extLst>
                </a:gridCol>
              </a:tblGrid>
              <a:tr h="7368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Tramo/ cuerpos de agua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Uso principal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Usos Secundarios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Parámetros que no se cumplen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4298476"/>
                  </a:ext>
                </a:extLst>
              </a:tr>
              <a:tr h="1006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4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preservación de flora y fauna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Estético.</a:t>
                      </a:r>
                      <a:endParaRPr lang="es-CO" sz="120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Los valores de DQO, están por fuera del estándar definido para ese uso.</a:t>
                      </a:r>
                      <a:endParaRPr lang="es-CO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8919318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2A73670-B7C9-43D0-889F-8CF3496FB659}"/>
              </a:ext>
            </a:extLst>
          </p:cNvPr>
          <p:cNvSpPr txBox="1"/>
          <p:nvPr/>
        </p:nvSpPr>
        <p:spPr>
          <a:xfrm>
            <a:off x="1755913" y="2782669"/>
            <a:ext cx="2067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Gill Sans MT" panose="020B0502020104020203" pitchFamily="34" charset="0"/>
              </a:rPr>
              <a:t>AQUÍ VA LA IMAGEN TRIDIMENCIONAL</a:t>
            </a:r>
            <a:endParaRPr lang="es-CO" b="1" dirty="0">
              <a:latin typeface="Gill Sans MT" panose="020B05020201040202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C688DF5-D733-4E15-AD88-62AD49B42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9" y="1298070"/>
            <a:ext cx="6576447" cy="466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65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1.jpeg">
            <a:extLst>
              <a:ext uri="{FF2B5EF4-FFF2-40B4-BE49-F238E27FC236}">
                <a16:creationId xmlns:a16="http://schemas.microsoft.com/office/drawing/2014/main" id="{1D19813E-E769-4B39-9B89-23B12916EF81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59" b="97403" l="3008" r="95489">
                        <a14:foregroundMark x1="4511" y1="87446" x2="4511" y2="87446"/>
                        <a14:foregroundMark x1="10902" y1="93074" x2="10902" y2="93074"/>
                        <a14:foregroundMark x1="16917" y1="87013" x2="16917" y2="87013"/>
                        <a14:foregroundMark x1="25188" y1="90476" x2="25188" y2="90476"/>
                        <a14:foregroundMark x1="31203" y1="90043" x2="31203" y2="90043"/>
                        <a14:foregroundMark x1="30827" y1="98268" x2="30827" y2="98268"/>
                        <a14:foregroundMark x1="40226" y1="89610" x2="40226" y2="89610"/>
                        <a14:foregroundMark x1="50376" y1="88745" x2="50376" y2="88745"/>
                        <a14:foregroundMark x1="59398" y1="88745" x2="59398" y2="88745"/>
                        <a14:foregroundMark x1="68045" y1="87879" x2="68045" y2="87879"/>
                        <a14:foregroundMark x1="78195" y1="87879" x2="78195" y2="87879"/>
                        <a14:foregroundMark x1="81203" y1="87879" x2="81203" y2="87879"/>
                        <a14:foregroundMark x1="84586" y1="88312" x2="84586" y2="88312"/>
                        <a14:foregroundMark x1="90226" y1="88312" x2="90226" y2="88312"/>
                        <a14:foregroundMark x1="95489" y1="88312" x2="95489" y2="88312"/>
                        <a14:foregroundMark x1="72556" y1="93506" x2="72556" y2="93506"/>
                        <a14:foregroundMark x1="72556" y1="93939" x2="72556" y2="93939"/>
                        <a14:foregroundMark x1="72180" y1="93939" x2="72180" y2="93939"/>
                        <a14:foregroundMark x1="49624" y1="7359" x2="49624" y2="7359"/>
                        <a14:foregroundMark x1="27820" y1="20346" x2="27820" y2="20346"/>
                        <a14:foregroundMark x1="62406" y1="9091" x2="62406" y2="9091"/>
                        <a14:foregroundMark x1="29323" y1="23377" x2="29323" y2="23377"/>
                        <a14:foregroundMark x1="29699" y1="20346" x2="29699" y2="23377"/>
                        <a14:foregroundMark x1="29323" y1="16450" x2="31955" y2="29437"/>
                        <a14:foregroundMark x1="37970" y1="31602" x2="42481" y2="31602"/>
                        <a14:foregroundMark x1="36090" y1="33766" x2="36090" y2="33766"/>
                        <a14:foregroundMark x1="35338" y1="32468" x2="35338" y2="32468"/>
                        <a14:foregroundMark x1="60902" y1="46320" x2="60902" y2="46320"/>
                        <a14:foregroundMark x1="16917" y1="38095" x2="16917" y2="38095"/>
                        <a14:foregroundMark x1="18045" y1="60606" x2="18045" y2="60606"/>
                        <a14:foregroundMark x1="19173" y1="64069" x2="19173" y2="64069"/>
                        <a14:foregroundMark x1="43233" y1="9091" x2="43233" y2="9091"/>
                        <a14:foregroundMark x1="75188" y1="16883" x2="75188" y2="16883"/>
                        <a14:foregroundMark x1="16165" y1="51948" x2="16165" y2="51948"/>
                        <a14:foregroundMark x1="16541" y1="38961" x2="16541" y2="38961"/>
                        <a14:foregroundMark x1="56767" y1="40693" x2="56767" y2="40693"/>
                        <a14:foregroundMark x1="56015" y1="42424" x2="56015" y2="42424"/>
                        <a14:foregroundMark x1="56015" y1="42424" x2="56015" y2="424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96649" y="6240906"/>
            <a:ext cx="624081" cy="495357"/>
          </a:xfrm>
          <a:prstGeom prst="rect">
            <a:avLst/>
          </a:prstGeom>
        </p:spPr>
      </p:pic>
      <p:pic>
        <p:nvPicPr>
          <p:cNvPr id="13" name="image2.png">
            <a:extLst>
              <a:ext uri="{FF2B5EF4-FFF2-40B4-BE49-F238E27FC236}">
                <a16:creationId xmlns:a16="http://schemas.microsoft.com/office/drawing/2014/main" id="{8F8B1972-4675-4EF0-B72B-6F236C8E282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43321" y="6240906"/>
            <a:ext cx="912604" cy="496475"/>
          </a:xfrm>
          <a:prstGeom prst="rect">
            <a:avLst/>
          </a:prstGeom>
        </p:spPr>
      </p:pic>
      <p:graphicFrame>
        <p:nvGraphicFramePr>
          <p:cNvPr id="14" name="Marcador de contenido 3">
            <a:extLst>
              <a:ext uri="{FF2B5EF4-FFF2-40B4-BE49-F238E27FC236}">
                <a16:creationId xmlns:a16="http://schemas.microsoft.com/office/drawing/2014/main" id="{7FFFB027-9714-438E-85F0-CD93F100EF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9496389"/>
              </p:ext>
            </p:extLst>
          </p:nvPr>
        </p:nvGraphicFramePr>
        <p:xfrm>
          <a:off x="1000124" y="1325563"/>
          <a:ext cx="10515600" cy="435133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59048">
                  <a:extLst>
                    <a:ext uri="{9D8B030D-6E8A-4147-A177-3AD203B41FA5}">
                      <a16:colId xmlns:a16="http://schemas.microsoft.com/office/drawing/2014/main" val="2903095725"/>
                    </a:ext>
                  </a:extLst>
                </a:gridCol>
                <a:gridCol w="2108095">
                  <a:extLst>
                    <a:ext uri="{9D8B030D-6E8A-4147-A177-3AD203B41FA5}">
                      <a16:colId xmlns:a16="http://schemas.microsoft.com/office/drawing/2014/main" val="1505766552"/>
                    </a:ext>
                  </a:extLst>
                </a:gridCol>
                <a:gridCol w="1319119">
                  <a:extLst>
                    <a:ext uri="{9D8B030D-6E8A-4147-A177-3AD203B41FA5}">
                      <a16:colId xmlns:a16="http://schemas.microsoft.com/office/drawing/2014/main" val="4057987564"/>
                    </a:ext>
                  </a:extLst>
                </a:gridCol>
                <a:gridCol w="1238156">
                  <a:extLst>
                    <a:ext uri="{9D8B030D-6E8A-4147-A177-3AD203B41FA5}">
                      <a16:colId xmlns:a16="http://schemas.microsoft.com/office/drawing/2014/main" val="1377524716"/>
                    </a:ext>
                  </a:extLst>
                </a:gridCol>
                <a:gridCol w="1258910">
                  <a:extLst>
                    <a:ext uri="{9D8B030D-6E8A-4147-A177-3AD203B41FA5}">
                      <a16:colId xmlns:a16="http://schemas.microsoft.com/office/drawing/2014/main" val="800833954"/>
                    </a:ext>
                  </a:extLst>
                </a:gridCol>
                <a:gridCol w="3832272">
                  <a:extLst>
                    <a:ext uri="{9D8B030D-6E8A-4147-A177-3AD203B41FA5}">
                      <a16:colId xmlns:a16="http://schemas.microsoft.com/office/drawing/2014/main" val="2230006411"/>
                    </a:ext>
                  </a:extLst>
                </a:gridCol>
              </a:tblGrid>
              <a:tr h="32392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Tramo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Descripción del segmento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Delimitación del segmento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chemeClr val="tx1"/>
                          </a:solidFill>
                          <a:effectLst/>
                        </a:rPr>
                        <a:t>Coordenadas</a:t>
                      </a:r>
                      <a:endParaRPr lang="es-CO" sz="1100" b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Usos definidos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4568834"/>
                  </a:ext>
                </a:extLst>
              </a:tr>
              <a:tr h="32392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chemeClr val="tx1"/>
                          </a:solidFill>
                          <a:effectLst/>
                        </a:rPr>
                        <a:t>Norte</a:t>
                      </a:r>
                      <a:endParaRPr lang="es-CO" sz="1100" b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Este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582798"/>
                  </a:ext>
                </a:extLst>
              </a:tr>
              <a:tr h="32392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chemeClr val="tx1"/>
                          </a:solidFill>
                          <a:effectLst/>
                        </a:rPr>
                        <a:t>Rio Lagarto Maluisa zona conocida como la Piscina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Inicio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11°10’40.3’’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chemeClr val="tx1"/>
                          </a:solidFill>
                          <a:effectLst/>
                        </a:rPr>
                        <a:t>73°22’22.9"</a:t>
                      </a:r>
                      <a:endParaRPr lang="es-CO" sz="1100" b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*Consumo humano y doméstico.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*Preservación de la flora y fauna.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*Agrícolas.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*Recreativo.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5343746"/>
                  </a:ext>
                </a:extLst>
              </a:tr>
              <a:tr h="68830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Final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11°12´54.6"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73°20´24.1"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31688"/>
                  </a:ext>
                </a:extLst>
              </a:tr>
              <a:tr h="32392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Rio Lagarto Maluisa, Puente troncal del Caribe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chemeClr val="tx1"/>
                          </a:solidFill>
                          <a:effectLst/>
                        </a:rPr>
                        <a:t>Inicio</a:t>
                      </a:r>
                      <a:endParaRPr lang="es-CO" sz="1100" b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11°12´54.6"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73°20´24,1"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*Agrícola.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* Consumo humano y doméstico.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4111804"/>
                  </a:ext>
                </a:extLst>
              </a:tr>
              <a:tr h="34415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chemeClr val="tx1"/>
                          </a:solidFill>
                          <a:effectLst/>
                        </a:rPr>
                        <a:t>Final</a:t>
                      </a:r>
                      <a:endParaRPr lang="es-CO" sz="1100" b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chemeClr val="tx1"/>
                          </a:solidFill>
                          <a:effectLst/>
                        </a:rPr>
                        <a:t>11°12´54.6’’</a:t>
                      </a:r>
                      <a:endParaRPr lang="es-CO" sz="1100" b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73°20´24.1’’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487130"/>
                  </a:ext>
                </a:extLst>
              </a:tr>
              <a:tr h="32392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Rio Lagarto Maluisa, antes de la confluencia con el pantano de Dibulla en Casa Blanca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chemeClr val="tx1"/>
                          </a:solidFill>
                          <a:effectLst/>
                        </a:rPr>
                        <a:t>Inicio</a:t>
                      </a:r>
                      <a:endParaRPr lang="es-CO" sz="1100" b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chemeClr val="tx1"/>
                          </a:solidFill>
                          <a:effectLst/>
                        </a:rPr>
                        <a:t>11°12´54.6’’</a:t>
                      </a:r>
                      <a:endParaRPr lang="es-CO" sz="1100" b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73°20´24.1’’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*Preservación de flora y fauna. </a:t>
                      </a:r>
                      <a:b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*Consumo humano y doméstico. 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*Agrícola.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546942"/>
                  </a:ext>
                </a:extLst>
              </a:tr>
              <a:tr h="68830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chemeClr val="tx1"/>
                          </a:solidFill>
                          <a:effectLst/>
                        </a:rPr>
                        <a:t>Final</a:t>
                      </a:r>
                      <a:endParaRPr lang="es-CO" sz="1100" b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chemeClr val="tx1"/>
                          </a:solidFill>
                          <a:effectLst/>
                        </a:rPr>
                        <a:t>11°14´05.7"</a:t>
                      </a:r>
                      <a:endParaRPr lang="es-CO" sz="1100" b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73°19´42.3"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897896"/>
                  </a:ext>
                </a:extLst>
              </a:tr>
              <a:tr h="32392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chemeClr val="tx1"/>
                          </a:solidFill>
                          <a:effectLst/>
                        </a:rPr>
                        <a:t>Pantano de Dibulla</a:t>
                      </a:r>
                      <a:endParaRPr lang="es-CO" sz="1100" b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Inicio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chemeClr val="tx1"/>
                          </a:solidFill>
                          <a:effectLst/>
                        </a:rPr>
                        <a:t>11°14´05.7"</a:t>
                      </a:r>
                      <a:endParaRPr lang="es-CO" sz="1100" b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chemeClr val="tx1"/>
                          </a:solidFill>
                          <a:effectLst/>
                        </a:rPr>
                        <a:t>73°19´42.3"</a:t>
                      </a:r>
                      <a:endParaRPr lang="es-CO" sz="1100" b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*preservación de flora y fauna.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* Estético.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7339282"/>
                  </a:ext>
                </a:extLst>
              </a:tr>
              <a:tr h="68705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Final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chemeClr val="tx1"/>
                          </a:solidFill>
                          <a:effectLst/>
                        </a:rPr>
                        <a:t>11°15´58.4’’</a:t>
                      </a:r>
                      <a:endParaRPr lang="es-CO" sz="1100" b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</a:rPr>
                        <a:t>73°20´19.5’’</a:t>
                      </a:r>
                      <a:endParaRPr lang="es-CO" sz="11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078214"/>
                  </a:ext>
                </a:extLst>
              </a:tr>
            </a:tbl>
          </a:graphicData>
        </a:graphic>
      </p:graphicFrame>
      <p:sp>
        <p:nvSpPr>
          <p:cNvPr id="15" name="Título 1">
            <a:extLst>
              <a:ext uri="{FF2B5EF4-FFF2-40B4-BE49-F238E27FC236}">
                <a16:creationId xmlns:a16="http://schemas.microsoft.com/office/drawing/2014/main" id="{95FDED4D-6D15-4A8E-BE6C-595A464E5F01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s-CO" sz="34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rPr>
            </a:br>
            <a:r>
              <a:rPr lang="es-CO" sz="34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rPr>
              <a:t>USOS DEFINIDOS POR TRAMOS</a:t>
            </a:r>
          </a:p>
        </p:txBody>
      </p:sp>
    </p:spTree>
    <p:extLst>
      <p:ext uri="{BB962C8B-B14F-4D97-AF65-F5344CB8AC3E}">
        <p14:creationId xmlns:p14="http://schemas.microsoft.com/office/powerpoint/2010/main" val="3926157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3915AD-3DC3-4F16-987F-4827993B5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02538"/>
          </a:xfrm>
        </p:spPr>
        <p:txBody>
          <a:bodyPr>
            <a:normAutofit/>
          </a:bodyPr>
          <a:lstStyle/>
          <a:p>
            <a:r>
              <a:rPr lang="es-CO" sz="36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Clasificación de vertimiento</a:t>
            </a: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AC5D2A49-3005-4E43-893D-D443D3937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260" y="1016000"/>
            <a:ext cx="756022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31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997238D-CC1F-4680-A3CA-A06E208AD101}"/>
              </a:ext>
            </a:extLst>
          </p:cNvPr>
          <p:cNvSpPr txBox="1"/>
          <p:nvPr/>
        </p:nvSpPr>
        <p:spPr>
          <a:xfrm>
            <a:off x="2128297" y="252484"/>
            <a:ext cx="7935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273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ASIGNACIÓN DE USOS O AJUSTE DE OBJETIVOS Y CRITERIOS DE CALIDAD DEL RECURSO HÍDRICO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5531BB-9D65-47B6-99B0-6F89AF2F7650}"/>
              </a:ext>
            </a:extLst>
          </p:cNvPr>
          <p:cNvSpPr txBox="1"/>
          <p:nvPr/>
        </p:nvSpPr>
        <p:spPr>
          <a:xfrm>
            <a:off x="1352155" y="1452813"/>
            <a:ext cx="92701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5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Se presentan, por tramos y periodos de ejecución, los objetivos de calidad que deberán implementarse acorde con los resultados obtenidos del Plan de Ordenamiento del Recurso Hídrico del sistema Lagarto - Maluisa; así mismo se presentan los valores máximos permisibles por cada uso principal, de acuerdo al artículos 36 y 41 Decreto 1541 de 1978,  artículo 9 Decreto 3930 de 2010 , y al artículo 2.2.3.3.2.1 del Decreto 1076 de 2015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1D54A96-0D7C-477A-8053-6542EFFF5B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63"/>
          <a:stretch/>
        </p:blipFill>
        <p:spPr>
          <a:xfrm>
            <a:off x="1460937" y="2620641"/>
            <a:ext cx="9052561" cy="423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29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4848</TotalTime>
  <Words>693</Words>
  <Application>Microsoft Office PowerPoint</Application>
  <PresentationFormat>Panorámica</PresentationFormat>
  <Paragraphs>105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Gill Sans MT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Clasificación de vertimiento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Pino R.</dc:creator>
  <cp:lastModifiedBy>LUIS FERNANDO CASTRO HERNANDEZ</cp:lastModifiedBy>
  <cp:revision>65</cp:revision>
  <dcterms:created xsi:type="dcterms:W3CDTF">2021-04-02T23:04:20Z</dcterms:created>
  <dcterms:modified xsi:type="dcterms:W3CDTF">2024-12-04T21:07:52Z</dcterms:modified>
</cp:coreProperties>
</file>