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9"/>
  </p:handoutMasterIdLst>
  <p:sldIdLst>
    <p:sldId id="256" r:id="rId2"/>
    <p:sldId id="331" r:id="rId3"/>
    <p:sldId id="332" r:id="rId4"/>
    <p:sldId id="341" r:id="rId5"/>
    <p:sldId id="342" r:id="rId6"/>
    <p:sldId id="333" r:id="rId7"/>
    <p:sldId id="336" r:id="rId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43682A"/>
    <a:srgbClr val="27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332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FF8688B-5321-4189-8B2D-85AFC4D268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6742906-AF30-4423-9EF2-554567367C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64382F-DADF-46A0-841C-421F1B4832CA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943A746-6A53-4768-BDC5-8100D68E9E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9CF7A0C-34A2-4F79-9B0C-FFEC279C0C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F291C-3AB5-4C7B-BF45-ED5D4F6D05C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9439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9EAC9E56-96FD-45C2-9535-9646BCE89B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81634B-1891-4AD8-BFDB-C550CBAB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79EE693-B100-4B6F-9A1F-B6E8ABCC96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29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4AAD8B-D58D-45B3-BC43-1509BF685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7F002D-30FD-4BB3-85D5-EC9E1246F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843005E-61A5-42B9-A8D3-3B06D0FD47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40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602DC3-AA46-44A8-9115-4D3FF41CA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7ED1D9-10CF-41DD-AA7C-A873791BE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3F20118-A68D-4EDC-8DFB-36704EAFC7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6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E7EAE3-0869-46E6-A1F8-2DA0D3745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6005442-8D2F-4157-A63C-C549FCA0B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6F16DA-9EE4-4F38-B23A-5F92D5442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A08C4-606B-4D5E-BC9B-266BF74B1FD9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5EC868-85A8-4018-9997-38B16EF07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9BA721-1E98-49F0-BF3C-2191F0344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87B8-1B66-4512-95A1-07FF0DF6984A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E2115EF-FD20-4A09-A64F-FAF18E1D17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5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C4F829-664F-4054-9EA8-D9A39EA1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68F8929-85A7-45DB-988E-698F103F4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7340367-3D87-4C94-A87D-CF674D50C6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31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0B6F6D-3DAA-4B91-8108-D21F596EF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85BFCC5-6616-40C0-845F-C99C84942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3F96AD-B111-41EA-AA0E-06B56D7DF1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D2E9F12-D66C-42EF-885C-CC2862FBC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A08C4-606B-4D5E-BC9B-266BF74B1FD9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A2F82B-E423-4FE9-BA5C-BECF6F632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959A99-FCF5-4DAD-9E88-6A6F2EF6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C87B8-1B66-4512-95A1-07FF0DF6984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37214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216F4C-9CDB-405C-8A5E-28EE4B77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5B2D63-DE7A-4119-9573-8352EFA3C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8AB725-4EA3-4347-8D9B-DD4A1DB51E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BDAE0F3-2B0E-4B11-9C07-D5D6D48586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47D886-BEC9-486C-9257-CF47F1C8CA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464D694-C00B-45FE-9D20-13CDF7AF1A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13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3C5C0E-A1AA-406B-B563-313DCB60C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F6C7F7-51B4-498B-829A-2313E0340B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08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a roca en el agua&#10;&#10;Descripción generada automáticamente con confianza media">
            <a:extLst>
              <a:ext uri="{FF2B5EF4-FFF2-40B4-BE49-F238E27FC236}">
                <a16:creationId xmlns:a16="http://schemas.microsoft.com/office/drawing/2014/main" id="{FE259071-7787-407E-BC23-303CA2043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16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82E4DC-1DAC-4F9E-98CA-8F49A4966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4D3405-A580-45A2-9D18-F793596F9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EA69AFE-CB7A-40BA-A7A7-D043A0B496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BCEC102-821D-43A2-84C9-132ADCE734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0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51612-A08F-45F3-B2FF-7449C708A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1F23F9-8834-4B52-8E9D-473A2D688E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99ED36-5D88-4DC0-93C1-04D14A9CE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3C9A0A1-D103-48B4-A41B-5B497576A1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71581" y="6310292"/>
            <a:ext cx="1164437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4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0000"/>
                <a:lumOff val="8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4BFE28D-0355-4B55-93AD-B7E7702F5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D25B67-C681-4990-A869-DFF1DCB10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9B6D05-4327-468A-8F56-721FB5EB8A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A08C4-606B-4D5E-BC9B-266BF74B1FD9}" type="datetimeFigureOut">
              <a:rPr lang="es-CO" smtClean="0"/>
              <a:t>4/12/2024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B7B3ED5-7AFD-48C6-ADD1-2533E72E5A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7BAB44-F887-419B-9037-4C514C5AB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C87B8-1B66-4512-95A1-07FF0DF6984A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2E0CEB2-9ED5-4593-AE4C-DF5F5BDCA3B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5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hyperlink" Target="PORH%20RESULTADOS.mp4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1.jpeg">
            <a:extLst>
              <a:ext uri="{FF2B5EF4-FFF2-40B4-BE49-F238E27FC236}">
                <a16:creationId xmlns:a16="http://schemas.microsoft.com/office/drawing/2014/main" id="{372A0326-D440-4F91-A9D2-06EB9A73D1A4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359" b="97403" l="3008" r="95489">
                        <a14:foregroundMark x1="4511" y1="87446" x2="4511" y2="87446"/>
                        <a14:foregroundMark x1="10902" y1="93074" x2="10902" y2="93074"/>
                        <a14:foregroundMark x1="16917" y1="87013" x2="16917" y2="87013"/>
                        <a14:foregroundMark x1="25188" y1="90476" x2="25188" y2="90476"/>
                        <a14:foregroundMark x1="31203" y1="90043" x2="31203" y2="90043"/>
                        <a14:foregroundMark x1="30827" y1="98268" x2="30827" y2="98268"/>
                        <a14:foregroundMark x1="40226" y1="89610" x2="40226" y2="89610"/>
                        <a14:foregroundMark x1="50376" y1="88745" x2="50376" y2="88745"/>
                        <a14:foregroundMark x1="59398" y1="88745" x2="59398" y2="88745"/>
                        <a14:foregroundMark x1="68045" y1="87879" x2="68045" y2="87879"/>
                        <a14:foregroundMark x1="78195" y1="87879" x2="78195" y2="87879"/>
                        <a14:foregroundMark x1="81203" y1="87879" x2="81203" y2="87879"/>
                        <a14:foregroundMark x1="84586" y1="88312" x2="84586" y2="88312"/>
                        <a14:foregroundMark x1="90226" y1="88312" x2="90226" y2="88312"/>
                        <a14:foregroundMark x1="95489" y1="88312" x2="95489" y2="88312"/>
                        <a14:foregroundMark x1="72556" y1="93506" x2="72556" y2="93506"/>
                        <a14:foregroundMark x1="72556" y1="93939" x2="72556" y2="93939"/>
                        <a14:foregroundMark x1="72180" y1="93939" x2="72180" y2="93939"/>
                        <a14:foregroundMark x1="49624" y1="7359" x2="49624" y2="7359"/>
                        <a14:foregroundMark x1="27820" y1="20346" x2="27820" y2="20346"/>
                        <a14:foregroundMark x1="62406" y1="9091" x2="62406" y2="9091"/>
                        <a14:foregroundMark x1="29323" y1="23377" x2="29323" y2="23377"/>
                        <a14:foregroundMark x1="29699" y1="20346" x2="29699" y2="23377"/>
                        <a14:foregroundMark x1="29323" y1="16450" x2="31955" y2="29437"/>
                        <a14:foregroundMark x1="37970" y1="31602" x2="42481" y2="31602"/>
                        <a14:foregroundMark x1="36090" y1="33766" x2="36090" y2="33766"/>
                        <a14:foregroundMark x1="35338" y1="32468" x2="35338" y2="32468"/>
                        <a14:foregroundMark x1="60902" y1="46320" x2="60902" y2="46320"/>
                        <a14:foregroundMark x1="16917" y1="38095" x2="16917" y2="38095"/>
                        <a14:foregroundMark x1="18045" y1="60606" x2="18045" y2="60606"/>
                        <a14:foregroundMark x1="19173" y1="64069" x2="19173" y2="64069"/>
                        <a14:foregroundMark x1="43233" y1="9091" x2="43233" y2="9091"/>
                        <a14:foregroundMark x1="75188" y1="16883" x2="75188" y2="16883"/>
                        <a14:foregroundMark x1="16165" y1="51948" x2="16165" y2="51948"/>
                        <a14:foregroundMark x1="16541" y1="38961" x2="16541" y2="38961"/>
                        <a14:foregroundMark x1="56767" y1="40693" x2="56767" y2="40693"/>
                        <a14:foregroundMark x1="56015" y1="42424" x2="56015" y2="42424"/>
                        <a14:foregroundMark x1="56015" y1="42424" x2="56015" y2="42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211" y="103748"/>
            <a:ext cx="1760461" cy="1475752"/>
          </a:xfrm>
          <a:prstGeom prst="rect">
            <a:avLst/>
          </a:prstGeom>
        </p:spPr>
      </p:pic>
      <p:pic>
        <p:nvPicPr>
          <p:cNvPr id="8" name="image2.png">
            <a:extLst>
              <a:ext uri="{FF2B5EF4-FFF2-40B4-BE49-F238E27FC236}">
                <a16:creationId xmlns:a16="http://schemas.microsoft.com/office/drawing/2014/main" id="{6840CAB9-6FDD-48F6-8384-9238A48FD68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54619" y="277096"/>
            <a:ext cx="2352883" cy="104662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BF0D3FE-1C6F-4807-9568-768269D4B2F0}"/>
              </a:ext>
            </a:extLst>
          </p:cNvPr>
          <p:cNvSpPr txBox="1"/>
          <p:nvPr/>
        </p:nvSpPr>
        <p:spPr>
          <a:xfrm>
            <a:off x="2061341" y="564570"/>
            <a:ext cx="74932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43682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CORPORACIÓN AUTÓNOMA REGIONAL DE LA GUAJIRA</a:t>
            </a:r>
          </a:p>
          <a:p>
            <a:pPr algn="ctr"/>
            <a:r>
              <a:rPr lang="es-MX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</a:t>
            </a:r>
            <a:r>
              <a:rPr lang="es-MX" sz="2400" b="1" dirty="0">
                <a:solidFill>
                  <a:srgbClr val="273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INGENIERÍA DE DESARROLLO LIMPIO </a:t>
            </a:r>
            <a:endParaRPr lang="es-CO" sz="2400" b="1" dirty="0">
              <a:solidFill>
                <a:srgbClr val="273C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  <p:pic>
        <p:nvPicPr>
          <p:cNvPr id="13" name="Imagen 12" descr="Una roca en el agua&#10;&#10;Descripción generada automáticamente con confianza media">
            <a:extLst>
              <a:ext uri="{FF2B5EF4-FFF2-40B4-BE49-F238E27FC236}">
                <a16:creationId xmlns:a16="http://schemas.microsoft.com/office/drawing/2014/main" id="{EA4BFC01-C8DC-4F26-A098-F81B4092DB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644" y="1499593"/>
            <a:ext cx="7560709" cy="3585758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E1520B5-232D-4126-B608-38C6122DB60C}"/>
              </a:ext>
            </a:extLst>
          </p:cNvPr>
          <p:cNvSpPr txBox="1"/>
          <p:nvPr/>
        </p:nvSpPr>
        <p:spPr>
          <a:xfrm>
            <a:off x="1460938" y="5153536"/>
            <a:ext cx="9270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Plan</a:t>
            </a:r>
            <a:r>
              <a:rPr lang="es-MX" sz="28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 de Ordenamiento del Recurso Hídrico del Sistema Maluisa – Lagarto Fase II en el departamento de La Guajira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EF18203-28B1-408B-83F4-E120D6954B74}"/>
              </a:ext>
            </a:extLst>
          </p:cNvPr>
          <p:cNvSpPr txBox="1"/>
          <p:nvPr/>
        </p:nvSpPr>
        <p:spPr>
          <a:xfrm>
            <a:off x="3535290" y="6211669"/>
            <a:ext cx="485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Mesa de trabajo – Corpoguajira</a:t>
            </a:r>
          </a:p>
          <a:p>
            <a:pPr algn="ctr"/>
            <a:r>
              <a:rPr lang="es-MX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</a:rPr>
              <a:t>Riohacha, Agosto 3 de 2021</a:t>
            </a:r>
            <a:endParaRPr lang="es-CO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740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12353BC-AF1E-47E1-AC93-FB89B1A3845B}"/>
              </a:ext>
            </a:extLst>
          </p:cNvPr>
          <p:cNvSpPr txBox="1"/>
          <p:nvPr/>
        </p:nvSpPr>
        <p:spPr>
          <a:xfrm>
            <a:off x="1769533" y="289109"/>
            <a:ext cx="9328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rPr>
              <a:t>PROGRAMA DE MONITOREO DEL RECURSO HIDRICO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6B737D-9812-4E2B-961B-8D77117D47DC}"/>
              </a:ext>
            </a:extLst>
          </p:cNvPr>
          <p:cNvSpPr txBox="1"/>
          <p:nvPr/>
        </p:nvSpPr>
        <p:spPr>
          <a:xfrm>
            <a:off x="186265" y="3660548"/>
            <a:ext cx="5274735" cy="2554545"/>
          </a:xfrm>
          <a:prstGeom prst="rect">
            <a:avLst/>
          </a:prstGeom>
          <a:solidFill>
            <a:srgbClr val="006666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Propósito</a:t>
            </a:r>
          </a:p>
          <a:p>
            <a:endParaRPr lang="es-ES" sz="1600" dirty="0">
              <a:solidFill>
                <a:srgbClr val="000000"/>
              </a:solidFill>
              <a:effectLst/>
              <a:latin typeface="Gill Sans MT" panose="020B0502020104020203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Realizar el monitoreo de la calidad y cantidad del recurso de acuerdo con lo definido en este documento, elaborado para la formulación del plan de ordenamiento del recurso hídrico –PORH- río Lagarto – Maluisa, permitirá efectuar el seguimiento a los objetivos de calidad en cada fuente hídrica priorizada, en cumplimiento de los decretos 3930 de 2010 recopilado en el decreto 1076 de 2015 y el decreto 2667 de 2012</a:t>
            </a:r>
            <a:endParaRPr lang="es-CO" sz="1600" dirty="0">
              <a:latin typeface="Gill Sans MT" panose="020B0502020104020203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57EA521-8524-4FB9-97C3-358523E586AC}"/>
              </a:ext>
            </a:extLst>
          </p:cNvPr>
          <p:cNvSpPr txBox="1"/>
          <p:nvPr/>
        </p:nvSpPr>
        <p:spPr>
          <a:xfrm>
            <a:off x="5985933" y="3660548"/>
            <a:ext cx="6096000" cy="2972032"/>
          </a:xfrm>
          <a:prstGeom prst="rect">
            <a:avLst/>
          </a:prstGeom>
          <a:solidFill>
            <a:srgbClr val="006666">
              <a:alpha val="20000"/>
            </a:srgbClr>
          </a:solidFill>
        </p:spPr>
        <p:txBody>
          <a:bodyPr wrap="square">
            <a:spAutoFit/>
          </a:bodyPr>
          <a:lstStyle/>
          <a:p>
            <a:r>
              <a:rPr lang="es-ES" sz="16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Objetivos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O" sz="16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Verificar el cumplimiento de los objetivos y criterios de calidad del agua establecidos por la autoridad ambiental en cada uno de los tramos definidos como prioritarios. </a:t>
            </a: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s-CO" sz="16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Consolidar una base de datos de calidad del agua que sirva: </a:t>
            </a:r>
          </a:p>
          <a:p>
            <a:pPr marL="457200" algn="just">
              <a:lnSpc>
                <a:spcPct val="115000"/>
              </a:lnSpc>
            </a:pPr>
            <a:r>
              <a:rPr lang="es-CO" sz="16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CO" sz="1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fuente de información a terceros </a:t>
            </a:r>
          </a:p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CO" sz="1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Mejorar y complementar la información sobre los datos de entrada de los modelos de simulación</a:t>
            </a:r>
          </a:p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s-CO" sz="1400" dirty="0">
                <a:effectLst/>
                <a:latin typeface="Gill Sans MT" panose="020B05020201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fuente de información para la gestión de la calidad y cantidad del recurso hídrico a la CAR </a:t>
            </a:r>
          </a:p>
        </p:txBody>
      </p:sp>
      <p:pic>
        <p:nvPicPr>
          <p:cNvPr id="9" name="Imagen 8" descr="Un río rodeado de árboles&#10;&#10;Descripción generada automáticamente">
            <a:extLst>
              <a:ext uri="{FF2B5EF4-FFF2-40B4-BE49-F238E27FC236}">
                <a16:creationId xmlns:a16="http://schemas.microsoft.com/office/drawing/2014/main" id="{8F04FC6A-742B-4ADE-9BF3-034B3A471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42188"/>
            <a:ext cx="9144000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5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12353BC-AF1E-47E1-AC93-FB89B1A3845B}"/>
              </a:ext>
            </a:extLst>
          </p:cNvPr>
          <p:cNvSpPr txBox="1"/>
          <p:nvPr/>
        </p:nvSpPr>
        <p:spPr>
          <a:xfrm>
            <a:off x="1769533" y="289109"/>
            <a:ext cx="93284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ea typeface="+mj-ea"/>
                <a:cs typeface="+mj-cs"/>
              </a:rPr>
              <a:t>PROGRAMA DE MONITOREO DEL RECURSO HIDRICO</a:t>
            </a:r>
          </a:p>
        </p:txBody>
      </p:sp>
      <p:pic>
        <p:nvPicPr>
          <p:cNvPr id="11" name="Imagen 10" descr="Un río rodeado de árboles&#10;&#10;Descripción generada automáticamente con confianza media">
            <a:extLst>
              <a:ext uri="{FF2B5EF4-FFF2-40B4-BE49-F238E27FC236}">
                <a16:creationId xmlns:a16="http://schemas.microsoft.com/office/drawing/2014/main" id="{7DD63A9C-4D7C-4B68-ABAC-2E28E9387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437" y="982132"/>
            <a:ext cx="2730500" cy="3640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n 14" descr="Imagen que contiene persona, exterior, hombre, sostener&#10;&#10;Descripción generada automáticamente">
            <a:extLst>
              <a:ext uri="{FF2B5EF4-FFF2-40B4-BE49-F238E27FC236}">
                <a16:creationId xmlns:a16="http://schemas.microsoft.com/office/drawing/2014/main" id="{E84D2433-32F9-4E3F-BC83-EBA7D9D91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83" y="3149599"/>
            <a:ext cx="2673350" cy="3564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27B43662-623D-4B03-971C-199569499EB3}"/>
              </a:ext>
            </a:extLst>
          </p:cNvPr>
          <p:cNvSpPr txBox="1"/>
          <p:nvPr/>
        </p:nvSpPr>
        <p:spPr>
          <a:xfrm>
            <a:off x="194733" y="2272230"/>
            <a:ext cx="6096000" cy="3407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15000"/>
              </a:lnSpc>
              <a:buClr>
                <a:srgbClr val="006666"/>
              </a:buClr>
              <a:buFont typeface="Wingdings" panose="05000000000000000000" pitchFamily="2" charset="2"/>
              <a:buChar char="q"/>
            </a:pPr>
            <a:r>
              <a:rPr lang="es-MX" sz="18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Duración de las campañas de monitoreo frecuencia de muestreo</a:t>
            </a:r>
          </a:p>
          <a:p>
            <a:pPr marL="742950" lvl="1" indent="-285750" algn="just">
              <a:lnSpc>
                <a:spcPct val="115000"/>
              </a:lnSpc>
              <a:buClr>
                <a:srgbClr val="006666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rgbClr val="000000"/>
                </a:solidFill>
                <a:latin typeface="Gill Sans MT" panose="020B05020201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Frecuencia</a:t>
            </a:r>
          </a:p>
          <a:p>
            <a:pPr marL="742950" lvl="1" indent="-285750" algn="just">
              <a:lnSpc>
                <a:spcPct val="115000"/>
              </a:lnSpc>
              <a:buClr>
                <a:srgbClr val="006666"/>
              </a:buClr>
              <a:buFont typeface="Wingdings" panose="05000000000000000000" pitchFamily="2" charset="2"/>
              <a:buChar char="q"/>
            </a:pPr>
            <a:r>
              <a:rPr lang="es-MX" sz="18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Tipo y clases de muestra</a:t>
            </a:r>
          </a:p>
          <a:p>
            <a:pPr marL="742950" lvl="1" indent="-285750" algn="just">
              <a:lnSpc>
                <a:spcPct val="115000"/>
              </a:lnSpc>
              <a:buClr>
                <a:srgbClr val="006666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rgbClr val="000000"/>
                </a:solidFill>
                <a:latin typeface="Gill Sans MT" panose="020B05020201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Variables  - Parámetros</a:t>
            </a:r>
          </a:p>
          <a:p>
            <a:pPr marL="742950" lvl="1" indent="-285750" algn="just">
              <a:lnSpc>
                <a:spcPct val="115000"/>
              </a:lnSpc>
              <a:buClr>
                <a:srgbClr val="006666"/>
              </a:buClr>
              <a:buFont typeface="Wingdings" panose="05000000000000000000" pitchFamily="2" charset="2"/>
              <a:buChar char="q"/>
            </a:pPr>
            <a:r>
              <a:rPr lang="es-MX" sz="1800" dirty="0">
                <a:solidFill>
                  <a:srgbClr val="000000"/>
                </a:solidFill>
                <a:effectLst/>
                <a:latin typeface="Gill Sans MT" panose="020B05020201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Manejo y preservación de muestras</a:t>
            </a:r>
          </a:p>
          <a:p>
            <a:pPr marL="742950" lvl="1" indent="-285750" algn="just">
              <a:lnSpc>
                <a:spcPct val="115000"/>
              </a:lnSpc>
              <a:buClr>
                <a:srgbClr val="006666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rgbClr val="000000"/>
                </a:solidFill>
                <a:latin typeface="Gill Sans MT" panose="020B05020201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Captura y análisis de datos</a:t>
            </a:r>
          </a:p>
          <a:p>
            <a:pPr marL="742950" lvl="1" indent="-285750" algn="just">
              <a:lnSpc>
                <a:spcPct val="115000"/>
              </a:lnSpc>
              <a:buClr>
                <a:srgbClr val="006666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rgbClr val="000000"/>
                </a:solidFill>
                <a:latin typeface="Gill Sans MT" panose="020B05020201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Seguimiento a objetivos de calidad</a:t>
            </a:r>
          </a:p>
          <a:p>
            <a:pPr marL="742950" lvl="1" indent="-285750" algn="just">
              <a:lnSpc>
                <a:spcPct val="115000"/>
              </a:lnSpc>
              <a:buClr>
                <a:srgbClr val="006666"/>
              </a:buClr>
              <a:buFont typeface="Wingdings" panose="05000000000000000000" pitchFamily="2" charset="2"/>
              <a:buChar char="q"/>
            </a:pPr>
            <a:r>
              <a:rPr lang="es-MX" dirty="0">
                <a:solidFill>
                  <a:srgbClr val="000000"/>
                </a:solidFill>
                <a:latin typeface="Gill Sans MT" panose="020B0502020104020203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Normas de seguridad</a:t>
            </a:r>
          </a:p>
          <a:p>
            <a:pPr marL="742950" lvl="1" indent="-28575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6666"/>
              </a:buClr>
              <a:buFont typeface="Wingdings" panose="05000000000000000000" pitchFamily="2" charset="2"/>
              <a:buChar char="q"/>
            </a:pPr>
            <a:endParaRPr lang="es-CO" sz="1800" dirty="0">
              <a:solidFill>
                <a:srgbClr val="000000"/>
              </a:solidFill>
              <a:effectLst/>
              <a:latin typeface="Gill Sans MT" panose="020B0502020104020203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45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12353BC-AF1E-47E1-AC93-FB89B1A3845B}"/>
              </a:ext>
            </a:extLst>
          </p:cNvPr>
          <p:cNvSpPr txBox="1"/>
          <p:nvPr/>
        </p:nvSpPr>
        <p:spPr>
          <a:xfrm>
            <a:off x="1769533" y="289109"/>
            <a:ext cx="932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PROGRAMA DE MONITOREO DEL RECURSO HIDRICO</a:t>
            </a:r>
          </a:p>
        </p:txBody>
      </p:sp>
      <p:pic>
        <p:nvPicPr>
          <p:cNvPr id="4" name="Imagen 3" descr="Tabla&#10;&#10;Descripción generada automáticamente">
            <a:extLst>
              <a:ext uri="{FF2B5EF4-FFF2-40B4-BE49-F238E27FC236}">
                <a16:creationId xmlns:a16="http://schemas.microsoft.com/office/drawing/2014/main" id="{088EB5E1-A888-4C73-AD85-C509286F8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335" y="1007533"/>
            <a:ext cx="10069330" cy="548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30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12353BC-AF1E-47E1-AC93-FB89B1A3845B}"/>
              </a:ext>
            </a:extLst>
          </p:cNvPr>
          <p:cNvSpPr txBox="1"/>
          <p:nvPr/>
        </p:nvSpPr>
        <p:spPr>
          <a:xfrm>
            <a:off x="1769533" y="289109"/>
            <a:ext cx="932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PROGRAMA DE MONITOREO DEL RECURSO HIDRICO</a:t>
            </a:r>
          </a:p>
        </p:txBody>
      </p:sp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68B32DF2-70C6-4939-93DE-45F3C18B5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624" y="873884"/>
            <a:ext cx="10040751" cy="56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0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12353BC-AF1E-47E1-AC93-FB89B1A3845B}"/>
              </a:ext>
            </a:extLst>
          </p:cNvPr>
          <p:cNvSpPr txBox="1"/>
          <p:nvPr/>
        </p:nvSpPr>
        <p:spPr>
          <a:xfrm>
            <a:off x="1769533" y="289109"/>
            <a:ext cx="9328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PROGRAMA DE MONITOREO DEL RECURSO HIDRICO</a:t>
            </a:r>
          </a:p>
        </p:txBody>
      </p:sp>
      <p:pic>
        <p:nvPicPr>
          <p:cNvPr id="5" name="Imagen 4" descr="Gráfico, Histograma&#10;&#10;Descripción generada automáticamente">
            <a:extLst>
              <a:ext uri="{FF2B5EF4-FFF2-40B4-BE49-F238E27FC236}">
                <a16:creationId xmlns:a16="http://schemas.microsoft.com/office/drawing/2014/main" id="{3AD83154-3D08-425F-BD53-EFBE5FA8E1ED}"/>
              </a:ext>
            </a:extLst>
          </p:cNvPr>
          <p:cNvPicPr/>
          <p:nvPr/>
        </p:nvPicPr>
        <p:blipFill rotWithShape="1">
          <a:blip r:embed="rId2"/>
          <a:srcRect l="24338" t="39164" r="30132" b="8127"/>
          <a:stretch/>
        </p:blipFill>
        <p:spPr bwMode="auto">
          <a:xfrm>
            <a:off x="129116" y="3559363"/>
            <a:ext cx="5882217" cy="3009528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E585065E-3BD1-4016-BC5A-B42B00BFC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17" y="1208372"/>
            <a:ext cx="5882218" cy="220401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D00680F-D755-4D08-9949-75D6EEF5C29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309783" y="1714923"/>
            <a:ext cx="5753100" cy="41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7855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DA8D4A-9B9E-4A67-85F8-71964521E05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0"/>
          <a:stretch/>
        </p:blipFill>
        <p:spPr bwMode="auto">
          <a:xfrm rot="5400000">
            <a:off x="-487017" y="487017"/>
            <a:ext cx="6858002" cy="58839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DD7E4FB-5124-4008-AD7A-1A89A99BC17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969" y="-16565"/>
            <a:ext cx="6308032" cy="3170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5DDC92E-5F63-446B-B0AA-47597B5EA98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83968" y="3154017"/>
            <a:ext cx="6308032" cy="3703983"/>
          </a:xfrm>
          <a:prstGeom prst="rect">
            <a:avLst/>
          </a:prstGeom>
        </p:spPr>
      </p:pic>
      <p:sp>
        <p:nvSpPr>
          <p:cNvPr id="6" name="Botón de acción: vídeo 5">
            <a:hlinkClick r:id="rId5" action="ppaction://hlinkfile"/>
            <a:extLst>
              <a:ext uri="{FF2B5EF4-FFF2-40B4-BE49-F238E27FC236}">
                <a16:creationId xmlns:a16="http://schemas.microsoft.com/office/drawing/2014/main" id="{88B62CA2-2B44-4EB4-A78B-59DA8948B454}"/>
              </a:ext>
            </a:extLst>
          </p:cNvPr>
          <p:cNvSpPr/>
          <p:nvPr/>
        </p:nvSpPr>
        <p:spPr>
          <a:xfrm>
            <a:off x="5592416" y="2888974"/>
            <a:ext cx="609601" cy="649356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46922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</TotalTime>
  <Words>261</Words>
  <Application>Microsoft Office PowerPoint</Application>
  <PresentationFormat>Panorámica</PresentationFormat>
  <Paragraphs>28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Arial</vt:lpstr>
      <vt:lpstr>Calibri</vt:lpstr>
      <vt:lpstr>Courier New</vt:lpstr>
      <vt:lpstr>Gill Sans MT</vt:lpstr>
      <vt:lpstr>Symbol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Pino R.</dc:creator>
  <cp:lastModifiedBy>LUIS FERNANDO CASTRO HERNANDEZ</cp:lastModifiedBy>
  <cp:revision>63</cp:revision>
  <dcterms:created xsi:type="dcterms:W3CDTF">2021-04-02T23:04:20Z</dcterms:created>
  <dcterms:modified xsi:type="dcterms:W3CDTF">2024-12-04T21:21:03Z</dcterms:modified>
</cp:coreProperties>
</file>