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380" r:id="rId2"/>
    <p:sldId id="381" r:id="rId3"/>
    <p:sldId id="341" r:id="rId4"/>
    <p:sldId id="343" r:id="rId5"/>
    <p:sldId id="319" r:id="rId6"/>
    <p:sldId id="344" r:id="rId7"/>
    <p:sldId id="345" r:id="rId8"/>
    <p:sldId id="378" r:id="rId9"/>
    <p:sldId id="379" r:id="rId10"/>
    <p:sldId id="382" r:id="rId11"/>
    <p:sldId id="263" r:id="rId12"/>
    <p:sldId id="383" r:id="rId13"/>
    <p:sldId id="265" r:id="rId14"/>
    <p:sldId id="266" r:id="rId15"/>
    <p:sldId id="267" r:id="rId16"/>
    <p:sldId id="339" r:id="rId17"/>
    <p:sldId id="338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46" r:id="rId36"/>
    <p:sldId id="347" r:id="rId37"/>
    <p:sldId id="318" r:id="rId38"/>
    <p:sldId id="257" r:id="rId39"/>
    <p:sldId id="258" r:id="rId40"/>
    <p:sldId id="317" r:id="rId41"/>
    <p:sldId id="280" r:id="rId42"/>
    <p:sldId id="305" r:id="rId43"/>
    <p:sldId id="281" r:id="rId44"/>
    <p:sldId id="282" r:id="rId45"/>
    <p:sldId id="277" r:id="rId46"/>
    <p:sldId id="278" r:id="rId47"/>
    <p:sldId id="279" r:id="rId48"/>
    <p:sldId id="360" r:id="rId49"/>
    <p:sldId id="359" r:id="rId50"/>
    <p:sldId id="291" r:id="rId51"/>
    <p:sldId id="292" r:id="rId52"/>
    <p:sldId id="293" r:id="rId53"/>
    <p:sldId id="294" r:id="rId54"/>
    <p:sldId id="295" r:id="rId55"/>
    <p:sldId id="296" r:id="rId56"/>
    <p:sldId id="301" r:id="rId57"/>
    <p:sldId id="365" r:id="rId58"/>
    <p:sldId id="366" r:id="rId59"/>
    <p:sldId id="367" r:id="rId60"/>
    <p:sldId id="368" r:id="rId61"/>
    <p:sldId id="376" r:id="rId62"/>
    <p:sldId id="377" r:id="rId63"/>
    <p:sldId id="384" r:id="rId6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66"/>
    <a:srgbClr val="006600"/>
    <a:srgbClr val="003399"/>
    <a:srgbClr val="FF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4" autoAdjust="0"/>
    <p:restoredTop sz="94695"/>
  </p:normalViewPr>
  <p:slideViewPr>
    <p:cSldViewPr snapToGrid="0" snapToObjects="1">
      <p:cViewPr varScale="1">
        <p:scale>
          <a:sx n="108" d="100"/>
          <a:sy n="108" d="100"/>
        </p:scale>
        <p:origin x="181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7ACEFC-FA51-FEE8-3D6A-2D00BE148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1B81F5-55A6-CEAF-75C0-69EB3A2B7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781B3B-42E8-FFE3-D241-C9D970ED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0A25-D371-D24C-B1CA-B9E30E76789C}" type="datetimeFigureOut">
              <a:rPr lang="es-ES_tradnl" smtClean="0"/>
              <a:t>04/12/2024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A873DE-7666-5792-1B31-C7D8B70E0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813ABD-EDEF-3F32-D98A-D1156752D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34EC-6AAA-4A4A-9E35-8ADFE65A6EA8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16606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38877F-FC32-493E-885F-B518E71AF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36FADB-6582-FD1D-00C1-A8A424247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277DFE-D889-E22D-D6BB-F72AF182D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0A25-D371-D24C-B1CA-B9E30E76789C}" type="datetimeFigureOut">
              <a:rPr lang="es-ES_tradnl" smtClean="0"/>
              <a:t>04/12/2024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AF0205-17AA-F204-6E4F-2EFF7C7D2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B3C1AB-9221-3B30-EF9F-3C914F7A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34EC-6AAA-4A4A-9E35-8ADFE65A6EA8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86803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4A6F98B-DF3F-6EBB-732D-6FDC0C90D0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DB76B8D-98B0-C2BC-0C12-76BFD65D5D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477828-634F-B7BF-78EE-5FD879999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0A25-D371-D24C-B1CA-B9E30E76789C}" type="datetimeFigureOut">
              <a:rPr lang="es-ES_tradnl" smtClean="0"/>
              <a:t>04/12/2024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DD2E57-1EFD-DFCB-BBD4-7F7E92EEA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443931-3BF2-25C8-310A-C2B5DE3AB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34EC-6AAA-4A4A-9E35-8ADFE65A6EA8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54803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2849B-AE1E-6803-CCE4-3BA67DD6F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A53CD7-B6B5-9DCB-4B03-A25C4090F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26411A-FC87-CE9A-24E7-056F294BD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0A25-D371-D24C-B1CA-B9E30E76789C}" type="datetimeFigureOut">
              <a:rPr lang="es-ES_tradnl" smtClean="0"/>
              <a:t>04/12/2024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E1EE18-83ED-167F-40DD-714B73A04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FF85BB-1453-9B4B-865C-BFDAD7346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34EC-6AAA-4A4A-9E35-8ADFE65A6EA8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1505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214E4F-E7A5-EACD-468F-E41FA45B1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68C0FB9-4E12-86FD-D789-B4769D66B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40DBEA-4A24-7FCA-69CF-8795A5C90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0A25-D371-D24C-B1CA-B9E30E76789C}" type="datetimeFigureOut">
              <a:rPr lang="es-ES_tradnl" smtClean="0"/>
              <a:t>04/12/2024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3A28AC-6337-FCEF-D196-D39123741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E87636-D91F-39D8-087B-BCD58CCE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34EC-6AAA-4A4A-9E35-8ADFE65A6EA8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71218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EB74E7-1579-2EBA-5756-1BB8BEBA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77E739-DA4A-822D-26DB-D11B9B0E7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1274D75-A0B3-7CE4-C4EA-D3EF5D765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2E8D4F-6226-556D-A645-D2AE2E190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0A25-D371-D24C-B1CA-B9E30E76789C}" type="datetimeFigureOut">
              <a:rPr lang="es-ES_tradnl" smtClean="0"/>
              <a:t>04/12/2024</a:t>
            </a:fld>
            <a:endParaRPr lang="es-ES_tradn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80DA95-543E-811B-F189-3B7A237FC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7A06B6-2D06-855C-4597-C6CFA2494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34EC-6AAA-4A4A-9E35-8ADFE65A6EA8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75923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2B498-72ED-2ACE-9006-EA4C186A1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C77170-8386-520E-30A7-6BC10F80C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FD8E4B-D693-E96F-1165-2D36192FA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3D5E521-BAC2-7BAF-BCB4-FD3E56A418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A1B960-AB80-60D7-7408-488C57C820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A206A6D-12E1-C3E2-A5D0-B447559FA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0A25-D371-D24C-B1CA-B9E30E76789C}" type="datetimeFigureOut">
              <a:rPr lang="es-ES_tradnl" smtClean="0"/>
              <a:t>04/12/2024</a:t>
            </a:fld>
            <a:endParaRPr lang="es-ES_tradnl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8A2C809-5E32-D935-C37E-680ECF338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55E61CF-B6A1-067F-B6AE-791EB722D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34EC-6AAA-4A4A-9E35-8ADFE65A6EA8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34625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CF8FA3-0458-18AE-F4FE-FCAA43E5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046948-4D75-CC92-D257-8BE0E5BD9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0A25-D371-D24C-B1CA-B9E30E76789C}" type="datetimeFigureOut">
              <a:rPr lang="es-ES_tradnl" smtClean="0"/>
              <a:t>04/12/2024</a:t>
            </a:fld>
            <a:endParaRPr lang="es-ES_tradn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96D767E-0ACA-6CBD-6E8B-D591E7414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876231-8DB0-E348-9D04-C5B00BB35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34EC-6AAA-4A4A-9E35-8ADFE65A6EA8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9311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1657D2A-EEA5-CBAB-E5D6-027548782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0A25-D371-D24C-B1CA-B9E30E76789C}" type="datetimeFigureOut">
              <a:rPr lang="es-ES_tradnl" smtClean="0"/>
              <a:t>04/12/2024</a:t>
            </a:fld>
            <a:endParaRPr lang="es-ES_tradnl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CB41862-74CC-CB05-5F49-FA0E521A0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4260BB-1266-982B-638B-9F1432CC9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34EC-6AAA-4A4A-9E35-8ADFE65A6EA8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2675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F7D03F-39D6-8D67-8B24-5A8DA4D44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428C4C-73FC-A2BC-D1D2-34545EE5F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97FA52-D815-5682-67AE-3C302ACCE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F09FAA-5388-5F10-B4FB-51ED5C375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0A25-D371-D24C-B1CA-B9E30E76789C}" type="datetimeFigureOut">
              <a:rPr lang="es-ES_tradnl" smtClean="0"/>
              <a:t>04/12/2024</a:t>
            </a:fld>
            <a:endParaRPr lang="es-ES_tradn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C109AF-BBC1-4D2A-2B39-440D6E6D0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805F05-D08F-668E-F953-93657844E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34EC-6AAA-4A4A-9E35-8ADFE65A6EA8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8317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BC1402-A7BD-1128-53C2-569ECF28E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EC0E13E-F0F4-EBDC-754D-D03DA25063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9C5F0D-EA47-7F73-E8E7-C6B9B8C30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66E7BA-12C7-D3EF-6F2C-BEABFFFB1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0A25-D371-D24C-B1CA-B9E30E76789C}" type="datetimeFigureOut">
              <a:rPr lang="es-ES_tradnl" smtClean="0"/>
              <a:t>04/12/2024</a:t>
            </a:fld>
            <a:endParaRPr lang="es-ES_tradn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594859-672B-8AB0-617E-A246BD84A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4E43D0-28D3-8526-D1EB-BC45180E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34EC-6AAA-4A4A-9E35-8ADFE65A6EA8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9036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CD986DF-14BE-5D32-C609-930166A28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47870F-9DF6-9840-3DDC-95F2B0F38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4EEC02-C173-89A6-AA8B-E248DE7BC6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40A25-D371-D24C-B1CA-B9E30E76789C}" type="datetimeFigureOut">
              <a:rPr lang="es-ES_tradnl" smtClean="0"/>
              <a:t>04/12/2024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0D64AE-6B53-635C-2471-A610E2D029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66CCE3-1137-D8D8-F25F-AEF2658E0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534EC-6AAA-4A4A-9E35-8ADFE65A6EA8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77888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" Target="slide5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1.jpeg">
            <a:extLst>
              <a:ext uri="{FF2B5EF4-FFF2-40B4-BE49-F238E27FC236}">
                <a16:creationId xmlns:a16="http://schemas.microsoft.com/office/drawing/2014/main" id="{372A0326-D440-4F91-A9D2-06EB9A73D1A4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59" b="97403" l="3008" r="95489">
                        <a14:foregroundMark x1="4511" y1="87446" x2="4511" y2="87446"/>
                        <a14:foregroundMark x1="10902" y1="93074" x2="10902" y2="93074"/>
                        <a14:foregroundMark x1="16917" y1="87013" x2="16917" y2="87013"/>
                        <a14:foregroundMark x1="25188" y1="90476" x2="25188" y2="90476"/>
                        <a14:foregroundMark x1="31203" y1="90043" x2="31203" y2="90043"/>
                        <a14:foregroundMark x1="30827" y1="98268" x2="30827" y2="98268"/>
                        <a14:foregroundMark x1="40226" y1="89610" x2="40226" y2="89610"/>
                        <a14:foregroundMark x1="50376" y1="88745" x2="50376" y2="88745"/>
                        <a14:foregroundMark x1="59398" y1="88745" x2="59398" y2="88745"/>
                        <a14:foregroundMark x1="68045" y1="87879" x2="68045" y2="87879"/>
                        <a14:foregroundMark x1="78195" y1="87879" x2="78195" y2="87879"/>
                        <a14:foregroundMark x1="81203" y1="87879" x2="81203" y2="87879"/>
                        <a14:foregroundMark x1="84586" y1="88312" x2="84586" y2="88312"/>
                        <a14:foregroundMark x1="90226" y1="88312" x2="90226" y2="88312"/>
                        <a14:foregroundMark x1="95489" y1="88312" x2="95489" y2="88312"/>
                        <a14:foregroundMark x1="72556" y1="93506" x2="72556" y2="93506"/>
                        <a14:foregroundMark x1="72556" y1="93939" x2="72556" y2="93939"/>
                        <a14:foregroundMark x1="72180" y1="93939" x2="72180" y2="93939"/>
                        <a14:foregroundMark x1="49624" y1="7359" x2="49624" y2="7359"/>
                        <a14:foregroundMark x1="27820" y1="20346" x2="27820" y2="20346"/>
                        <a14:foregroundMark x1="62406" y1="9091" x2="62406" y2="9091"/>
                        <a14:foregroundMark x1="29323" y1="23377" x2="29323" y2="23377"/>
                        <a14:foregroundMark x1="29699" y1="20346" x2="29699" y2="23377"/>
                        <a14:foregroundMark x1="29323" y1="16450" x2="31955" y2="29437"/>
                        <a14:foregroundMark x1="37970" y1="31602" x2="42481" y2="31602"/>
                        <a14:foregroundMark x1="36090" y1="33766" x2="36090" y2="33766"/>
                        <a14:foregroundMark x1="35338" y1="32468" x2="35338" y2="32468"/>
                        <a14:foregroundMark x1="60902" y1="46320" x2="60902" y2="46320"/>
                        <a14:foregroundMark x1="16917" y1="38095" x2="16917" y2="38095"/>
                        <a14:foregroundMark x1="18045" y1="60606" x2="18045" y2="60606"/>
                        <a14:foregroundMark x1="19173" y1="64069" x2="19173" y2="64069"/>
                        <a14:foregroundMark x1="43233" y1="9091" x2="43233" y2="9091"/>
                        <a14:foregroundMark x1="75188" y1="16883" x2="75188" y2="16883"/>
                        <a14:foregroundMark x1="16165" y1="51948" x2="16165" y2="51948"/>
                        <a14:foregroundMark x1="16541" y1="38961" x2="16541" y2="38961"/>
                        <a14:foregroundMark x1="56767" y1="40693" x2="56767" y2="40693"/>
                        <a14:foregroundMark x1="56015" y1="42424" x2="56015" y2="42424"/>
                        <a14:foregroundMark x1="56015" y1="42424" x2="56015" y2="424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909" y="935061"/>
            <a:ext cx="1320346" cy="1106814"/>
          </a:xfrm>
          <a:prstGeom prst="rect">
            <a:avLst/>
          </a:prstGeom>
        </p:spPr>
      </p:pic>
      <p:pic>
        <p:nvPicPr>
          <p:cNvPr id="8" name="image2.png">
            <a:extLst>
              <a:ext uri="{FF2B5EF4-FFF2-40B4-BE49-F238E27FC236}">
                <a16:creationId xmlns:a16="http://schemas.microsoft.com/office/drawing/2014/main" id="{6840CAB9-6FDD-48F6-8384-9238A48FD68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08512" y="5516002"/>
            <a:ext cx="1764662" cy="78496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BF0D3FE-1C6F-4807-9568-768269D4B2F0}"/>
              </a:ext>
            </a:extLst>
          </p:cNvPr>
          <p:cNvSpPr txBox="1"/>
          <p:nvPr/>
        </p:nvSpPr>
        <p:spPr>
          <a:xfrm>
            <a:off x="1288553" y="473396"/>
            <a:ext cx="5619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43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CORPORACIÓN AUTÓNOMA REGIONAL DE LA GUAJIRA</a:t>
            </a:r>
          </a:p>
          <a:p>
            <a:pPr algn="ctr"/>
            <a:r>
              <a:rPr lang="es-MX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es-MX" b="1" dirty="0"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INGENIERÍA DE DESARROLLO LIMPIO </a:t>
            </a:r>
            <a:endParaRPr lang="es-CO" b="1" dirty="0"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pic>
        <p:nvPicPr>
          <p:cNvPr id="13" name="Imagen 12" descr="Una roca en el agua&#10;&#10;Descripción generada automáticamente con confianza media">
            <a:extLst>
              <a:ext uri="{FF2B5EF4-FFF2-40B4-BE49-F238E27FC236}">
                <a16:creationId xmlns:a16="http://schemas.microsoft.com/office/drawing/2014/main" id="{EA4BFC01-C8DC-4F26-A098-F81B4092DB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901" y="1904977"/>
            <a:ext cx="5824816" cy="276249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E1520B5-232D-4126-B608-38C6122DB60C}"/>
              </a:ext>
            </a:extLst>
          </p:cNvPr>
          <p:cNvSpPr txBox="1"/>
          <p:nvPr/>
        </p:nvSpPr>
        <p:spPr>
          <a:xfrm>
            <a:off x="1095704" y="4722402"/>
            <a:ext cx="6952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1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Plan</a:t>
            </a:r>
            <a:r>
              <a:rPr lang="es-MX" sz="21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de Ordenamiento del Recurso Hídrico - PORH del Sistema Maluisa 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EF18203-28B1-408B-83F4-E120D6954B74}"/>
              </a:ext>
            </a:extLst>
          </p:cNvPr>
          <p:cNvSpPr txBox="1"/>
          <p:nvPr/>
        </p:nvSpPr>
        <p:spPr>
          <a:xfrm>
            <a:off x="2651468" y="5516002"/>
            <a:ext cx="3642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QUE ES UN PORH?</a:t>
            </a:r>
            <a:endParaRPr lang="es-CO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874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6284D-46DF-6837-728F-42E2193D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1.jpeg">
            <a:extLst>
              <a:ext uri="{FF2B5EF4-FFF2-40B4-BE49-F238E27FC236}">
                <a16:creationId xmlns:a16="http://schemas.microsoft.com/office/drawing/2014/main" id="{CBB9646E-2685-7F9A-C813-C2C65E3B6D1A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59" b="97403" l="3008" r="95489">
                        <a14:foregroundMark x1="4511" y1="87446" x2="4511" y2="87446"/>
                        <a14:foregroundMark x1="10902" y1="93074" x2="10902" y2="93074"/>
                        <a14:foregroundMark x1="16917" y1="87013" x2="16917" y2="87013"/>
                        <a14:foregroundMark x1="25188" y1="90476" x2="25188" y2="90476"/>
                        <a14:foregroundMark x1="31203" y1="90043" x2="31203" y2="90043"/>
                        <a14:foregroundMark x1="30827" y1="98268" x2="30827" y2="98268"/>
                        <a14:foregroundMark x1="40226" y1="89610" x2="40226" y2="89610"/>
                        <a14:foregroundMark x1="50376" y1="88745" x2="50376" y2="88745"/>
                        <a14:foregroundMark x1="59398" y1="88745" x2="59398" y2="88745"/>
                        <a14:foregroundMark x1="68045" y1="87879" x2="68045" y2="87879"/>
                        <a14:foregroundMark x1="78195" y1="87879" x2="78195" y2="87879"/>
                        <a14:foregroundMark x1="81203" y1="87879" x2="81203" y2="87879"/>
                        <a14:foregroundMark x1="84586" y1="88312" x2="84586" y2="88312"/>
                        <a14:foregroundMark x1="90226" y1="88312" x2="90226" y2="88312"/>
                        <a14:foregroundMark x1="95489" y1="88312" x2="95489" y2="88312"/>
                        <a14:foregroundMark x1="72556" y1="93506" x2="72556" y2="93506"/>
                        <a14:foregroundMark x1="72556" y1="93939" x2="72556" y2="93939"/>
                        <a14:foregroundMark x1="72180" y1="93939" x2="72180" y2="93939"/>
                        <a14:foregroundMark x1="49624" y1="7359" x2="49624" y2="7359"/>
                        <a14:foregroundMark x1="27820" y1="20346" x2="27820" y2="20346"/>
                        <a14:foregroundMark x1="62406" y1="9091" x2="62406" y2="9091"/>
                        <a14:foregroundMark x1="29323" y1="23377" x2="29323" y2="23377"/>
                        <a14:foregroundMark x1="29699" y1="20346" x2="29699" y2="23377"/>
                        <a14:foregroundMark x1="29323" y1="16450" x2="31955" y2="29437"/>
                        <a14:foregroundMark x1="37970" y1="31602" x2="42481" y2="31602"/>
                        <a14:foregroundMark x1="36090" y1="33766" x2="36090" y2="33766"/>
                        <a14:foregroundMark x1="35338" y1="32468" x2="35338" y2="32468"/>
                        <a14:foregroundMark x1="60902" y1="46320" x2="60902" y2="46320"/>
                        <a14:foregroundMark x1="16917" y1="38095" x2="16917" y2="38095"/>
                        <a14:foregroundMark x1="18045" y1="60606" x2="18045" y2="60606"/>
                        <a14:foregroundMark x1="19173" y1="64069" x2="19173" y2="64069"/>
                        <a14:foregroundMark x1="43233" y1="9091" x2="43233" y2="9091"/>
                        <a14:foregroundMark x1="75188" y1="16883" x2="75188" y2="16883"/>
                        <a14:foregroundMark x1="16165" y1="51948" x2="16165" y2="51948"/>
                        <a14:foregroundMark x1="16541" y1="38961" x2="16541" y2="38961"/>
                        <a14:foregroundMark x1="56767" y1="40693" x2="56767" y2="40693"/>
                        <a14:foregroundMark x1="56015" y1="42424" x2="56015" y2="42424"/>
                        <a14:foregroundMark x1="56015" y1="42424" x2="56015" y2="424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909" y="935061"/>
            <a:ext cx="1320346" cy="1106814"/>
          </a:xfrm>
          <a:prstGeom prst="rect">
            <a:avLst/>
          </a:prstGeom>
        </p:spPr>
      </p:pic>
      <p:pic>
        <p:nvPicPr>
          <p:cNvPr id="8" name="image2.png">
            <a:extLst>
              <a:ext uri="{FF2B5EF4-FFF2-40B4-BE49-F238E27FC236}">
                <a16:creationId xmlns:a16="http://schemas.microsoft.com/office/drawing/2014/main" id="{810FF257-B463-B506-AC96-91256514A13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08512" y="5516002"/>
            <a:ext cx="1764662" cy="78496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04EEBFF-A171-D049-9B6C-5EC98928E699}"/>
              </a:ext>
            </a:extLst>
          </p:cNvPr>
          <p:cNvSpPr txBox="1"/>
          <p:nvPr/>
        </p:nvSpPr>
        <p:spPr>
          <a:xfrm>
            <a:off x="1288553" y="473396"/>
            <a:ext cx="5619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43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CORPORACIÓN AUTÓNOMA REGIONAL DE LA GUAJIRA</a:t>
            </a:r>
          </a:p>
          <a:p>
            <a:pPr algn="ctr"/>
            <a:r>
              <a:rPr lang="es-MX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es-MX" b="1" dirty="0"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INGENIERÍA DE DESARROLLO LIMPIO </a:t>
            </a:r>
            <a:endParaRPr lang="es-CO" b="1" dirty="0"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pic>
        <p:nvPicPr>
          <p:cNvPr id="13" name="Imagen 12" descr="Una roca en el agua&#10;&#10;Descripción generada automáticamente con confianza media">
            <a:extLst>
              <a:ext uri="{FF2B5EF4-FFF2-40B4-BE49-F238E27FC236}">
                <a16:creationId xmlns:a16="http://schemas.microsoft.com/office/drawing/2014/main" id="{F9C575A2-3CFA-2E82-27D9-A57D8D96E6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901" y="1904977"/>
            <a:ext cx="5824816" cy="276249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7F3D87B-7C21-5FC1-4840-E3E57C8FDD80}"/>
              </a:ext>
            </a:extLst>
          </p:cNvPr>
          <p:cNvSpPr txBox="1"/>
          <p:nvPr/>
        </p:nvSpPr>
        <p:spPr>
          <a:xfrm>
            <a:off x="1095704" y="4722402"/>
            <a:ext cx="6952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1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Plan</a:t>
            </a:r>
            <a:r>
              <a:rPr lang="es-MX" sz="21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de Ordenamiento del Recurso Hídrico - PORH del Sistema Maluisa 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8D59915-2083-9B5B-717A-EF2FF9F51C29}"/>
              </a:ext>
            </a:extLst>
          </p:cNvPr>
          <p:cNvSpPr txBox="1"/>
          <p:nvPr/>
        </p:nvSpPr>
        <p:spPr>
          <a:xfrm>
            <a:off x="2651468" y="5516002"/>
            <a:ext cx="3642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MARCO NORMATIVO DE REFERENCIA?</a:t>
            </a:r>
            <a:endParaRPr lang="es-CO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164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5516" y="243512"/>
            <a:ext cx="8712968" cy="5781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C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ÚNICO REGLAMENTARIO </a:t>
            </a:r>
            <a:r>
              <a:rPr lang="es-CO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1073 DEL 26 DE MAYO DE 2015</a:t>
            </a:r>
            <a:r>
              <a:rPr lang="es-C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SECTOR MINAS Y ENERGÍA.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Unificó normas reglamentarias del sector administrativo de minas y energía.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Energía eléctrica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Hidrocarburo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Minería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s-CO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ÚNICO REGLAMENTARIO </a:t>
            </a:r>
            <a:r>
              <a:rPr lang="es-CO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1076 DEL 26 DE MAYO DE 2015</a:t>
            </a:r>
            <a:r>
              <a:rPr lang="es-CO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SECTOR AMBIENTE Y DESARROLLO SOSTENIBLE.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Unificó normas reglamentarias sector ambiente y desarrollo sostenible.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Biodiversidad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s-CO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ÚNICO REGLAMENTARIO </a:t>
            </a:r>
            <a:r>
              <a:rPr lang="es-CO" b="1" u="sng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No.1077 DE 26 DE MAYO DE 2015</a:t>
            </a:r>
            <a:r>
              <a:rPr lang="es-CO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SECTOR VIVIENDA CIUDAD Y TERRITORIO.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Unificación normas reglamentarias de servicios públicos domiciliarios.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Planes de ordenamiento del territorio,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Sector de agua potable y saneamiento básico,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Planes departamentales de agua.</a:t>
            </a:r>
          </a:p>
        </p:txBody>
      </p:sp>
    </p:spTree>
    <p:extLst>
      <p:ext uri="{BB962C8B-B14F-4D97-AF65-F5344CB8AC3E}">
        <p14:creationId xmlns:p14="http://schemas.microsoft.com/office/powerpoint/2010/main" val="4117085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FDFE4-F117-BA80-4C18-2D4DC1AB6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1.jpeg">
            <a:extLst>
              <a:ext uri="{FF2B5EF4-FFF2-40B4-BE49-F238E27FC236}">
                <a16:creationId xmlns:a16="http://schemas.microsoft.com/office/drawing/2014/main" id="{DD5CB21A-058B-E02C-2DE9-5C72A4F992F0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59" b="97403" l="3008" r="95489">
                        <a14:foregroundMark x1="4511" y1="87446" x2="4511" y2="87446"/>
                        <a14:foregroundMark x1="10902" y1="93074" x2="10902" y2="93074"/>
                        <a14:foregroundMark x1="16917" y1="87013" x2="16917" y2="87013"/>
                        <a14:foregroundMark x1="25188" y1="90476" x2="25188" y2="90476"/>
                        <a14:foregroundMark x1="31203" y1="90043" x2="31203" y2="90043"/>
                        <a14:foregroundMark x1="30827" y1="98268" x2="30827" y2="98268"/>
                        <a14:foregroundMark x1="40226" y1="89610" x2="40226" y2="89610"/>
                        <a14:foregroundMark x1="50376" y1="88745" x2="50376" y2="88745"/>
                        <a14:foregroundMark x1="59398" y1="88745" x2="59398" y2="88745"/>
                        <a14:foregroundMark x1="68045" y1="87879" x2="68045" y2="87879"/>
                        <a14:foregroundMark x1="78195" y1="87879" x2="78195" y2="87879"/>
                        <a14:foregroundMark x1="81203" y1="87879" x2="81203" y2="87879"/>
                        <a14:foregroundMark x1="84586" y1="88312" x2="84586" y2="88312"/>
                        <a14:foregroundMark x1="90226" y1="88312" x2="90226" y2="88312"/>
                        <a14:foregroundMark x1="95489" y1="88312" x2="95489" y2="88312"/>
                        <a14:foregroundMark x1="72556" y1="93506" x2="72556" y2="93506"/>
                        <a14:foregroundMark x1="72556" y1="93939" x2="72556" y2="93939"/>
                        <a14:foregroundMark x1="72180" y1="93939" x2="72180" y2="93939"/>
                        <a14:foregroundMark x1="49624" y1="7359" x2="49624" y2="7359"/>
                        <a14:foregroundMark x1="27820" y1="20346" x2="27820" y2="20346"/>
                        <a14:foregroundMark x1="62406" y1="9091" x2="62406" y2="9091"/>
                        <a14:foregroundMark x1="29323" y1="23377" x2="29323" y2="23377"/>
                        <a14:foregroundMark x1="29699" y1="20346" x2="29699" y2="23377"/>
                        <a14:foregroundMark x1="29323" y1="16450" x2="31955" y2="29437"/>
                        <a14:foregroundMark x1="37970" y1="31602" x2="42481" y2="31602"/>
                        <a14:foregroundMark x1="36090" y1="33766" x2="36090" y2="33766"/>
                        <a14:foregroundMark x1="35338" y1="32468" x2="35338" y2="32468"/>
                        <a14:foregroundMark x1="60902" y1="46320" x2="60902" y2="46320"/>
                        <a14:foregroundMark x1="16917" y1="38095" x2="16917" y2="38095"/>
                        <a14:foregroundMark x1="18045" y1="60606" x2="18045" y2="60606"/>
                        <a14:foregroundMark x1="19173" y1="64069" x2="19173" y2="64069"/>
                        <a14:foregroundMark x1="43233" y1="9091" x2="43233" y2="9091"/>
                        <a14:foregroundMark x1="75188" y1="16883" x2="75188" y2="16883"/>
                        <a14:foregroundMark x1="16165" y1="51948" x2="16165" y2="51948"/>
                        <a14:foregroundMark x1="16541" y1="38961" x2="16541" y2="38961"/>
                        <a14:foregroundMark x1="56767" y1="40693" x2="56767" y2="40693"/>
                        <a14:foregroundMark x1="56015" y1="42424" x2="56015" y2="42424"/>
                        <a14:foregroundMark x1="56015" y1="42424" x2="56015" y2="424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909" y="935061"/>
            <a:ext cx="1320346" cy="1106814"/>
          </a:xfrm>
          <a:prstGeom prst="rect">
            <a:avLst/>
          </a:prstGeom>
        </p:spPr>
      </p:pic>
      <p:pic>
        <p:nvPicPr>
          <p:cNvPr id="8" name="image2.png">
            <a:extLst>
              <a:ext uri="{FF2B5EF4-FFF2-40B4-BE49-F238E27FC236}">
                <a16:creationId xmlns:a16="http://schemas.microsoft.com/office/drawing/2014/main" id="{C602A542-5819-FCA0-BE82-7FA3B06069A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08512" y="5516002"/>
            <a:ext cx="1764662" cy="78496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9D8BC03-8B01-0D5F-7615-41DC8060607E}"/>
              </a:ext>
            </a:extLst>
          </p:cNvPr>
          <p:cNvSpPr txBox="1"/>
          <p:nvPr/>
        </p:nvSpPr>
        <p:spPr>
          <a:xfrm>
            <a:off x="1288553" y="473396"/>
            <a:ext cx="5619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43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CORPORACIÓN AUTÓNOMA REGIONAL DE LA GUAJIRA</a:t>
            </a:r>
          </a:p>
          <a:p>
            <a:pPr algn="ctr"/>
            <a:r>
              <a:rPr lang="es-MX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es-MX" b="1" dirty="0"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INGENIERÍA DE DESARROLLO LIMPIO </a:t>
            </a:r>
            <a:endParaRPr lang="es-CO" b="1" dirty="0"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pic>
        <p:nvPicPr>
          <p:cNvPr id="13" name="Imagen 12" descr="Una roca en el agua&#10;&#10;Descripción generada automáticamente con confianza media">
            <a:extLst>
              <a:ext uri="{FF2B5EF4-FFF2-40B4-BE49-F238E27FC236}">
                <a16:creationId xmlns:a16="http://schemas.microsoft.com/office/drawing/2014/main" id="{93270935-AEF1-E692-6EAB-53CF53AC2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901" y="1904977"/>
            <a:ext cx="5824816" cy="276249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238432E-7114-9896-EFA1-7E45185AB29E}"/>
              </a:ext>
            </a:extLst>
          </p:cNvPr>
          <p:cNvSpPr txBox="1"/>
          <p:nvPr/>
        </p:nvSpPr>
        <p:spPr>
          <a:xfrm>
            <a:off x="1095704" y="4722402"/>
            <a:ext cx="6952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1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Plan</a:t>
            </a:r>
            <a:r>
              <a:rPr lang="es-MX" sz="21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de Ordenamiento del Recurso Hídrico - PORH del Sistema Maluisa 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F69EB1E-3DAA-A721-3238-0E5D545D901F}"/>
              </a:ext>
            </a:extLst>
          </p:cNvPr>
          <p:cNvSpPr txBox="1"/>
          <p:nvPr/>
        </p:nvSpPr>
        <p:spPr>
          <a:xfrm>
            <a:off x="2651468" y="5516002"/>
            <a:ext cx="3642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DECRETO 1076 DE 2017?</a:t>
            </a:r>
            <a:endParaRPr lang="es-CO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379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6182"/>
            <a:ext cx="9144000" cy="607026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07504" y="188640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GENERAL DECRETO NÚMERO 1076 DE 2015</a:t>
            </a:r>
          </a:p>
        </p:txBody>
      </p:sp>
    </p:spTree>
    <p:extLst>
      <p:ext uri="{BB962C8B-B14F-4D97-AF65-F5344CB8AC3E}">
        <p14:creationId xmlns:p14="http://schemas.microsoft.com/office/powerpoint/2010/main" val="621401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4" y="690733"/>
            <a:ext cx="9055153" cy="605993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07504" y="188640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REGLAMENTACIÓN RECURSO HÍDRICO - DECRETO 1076 DE 2015</a:t>
            </a:r>
          </a:p>
        </p:txBody>
      </p:sp>
    </p:spTree>
    <p:extLst>
      <p:ext uri="{BB962C8B-B14F-4D97-AF65-F5344CB8AC3E}">
        <p14:creationId xmlns:p14="http://schemas.microsoft.com/office/powerpoint/2010/main" val="3395748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1341"/>
            <a:ext cx="9144000" cy="527768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144122"/>
            <a:ext cx="91036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GENERAL DEL </a:t>
            </a:r>
            <a:r>
              <a:rPr lang="es-CO" sz="17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 HÍDRICO</a:t>
            </a:r>
            <a:r>
              <a:rPr lang="es-CO" sz="17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DECRETO 1076 DE 2015</a:t>
            </a:r>
          </a:p>
          <a:p>
            <a:pPr algn="ctr"/>
            <a:r>
              <a:rPr lang="es-CO" sz="17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LIBRO 2 – PARTE 2 – TÍTULO 3 y TÍTULO 9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622201" y="1634991"/>
            <a:ext cx="7481457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TITULO 3	AGUAS NO MARÍTIMAS</a:t>
            </a:r>
          </a:p>
          <a:p>
            <a:pPr algn="just">
              <a:lnSpc>
                <a:spcPct val="150000"/>
              </a:lnSpc>
            </a:pPr>
            <a:r>
              <a:rPr lang="es-CO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(Decretos 1541 de 1978, Decreto 3930 de 2010)</a:t>
            </a:r>
          </a:p>
          <a:p>
            <a:pPr algn="just">
              <a:lnSpc>
                <a:spcPct val="150000"/>
              </a:lnSpc>
            </a:pPr>
            <a:r>
              <a:rPr lang="es-CO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(Resolución 0631 de 2015 y 1207 de 2014)</a:t>
            </a:r>
          </a:p>
          <a:p>
            <a:pPr algn="just">
              <a:lnSpc>
                <a:spcPct val="150000"/>
              </a:lnSpc>
            </a:pPr>
            <a:r>
              <a:rPr lang="es-CO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TITULO 9	TASA RETRIBUTIVA</a:t>
            </a:r>
          </a:p>
          <a:p>
            <a:pPr algn="just">
              <a:lnSpc>
                <a:spcPct val="150000"/>
              </a:lnSpc>
            </a:pPr>
            <a:r>
              <a:rPr lang="es-CO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(Decreto 2667 de 2012)</a:t>
            </a:r>
          </a:p>
          <a:p>
            <a:pPr algn="just">
              <a:lnSpc>
                <a:spcPct val="150000"/>
              </a:lnSpc>
            </a:pPr>
            <a:r>
              <a:rPr lang="es-CO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(Resolución 1433 de 2004)</a:t>
            </a:r>
          </a:p>
        </p:txBody>
      </p:sp>
    </p:spTree>
    <p:extLst>
      <p:ext uri="{BB962C8B-B14F-4D97-AF65-F5344CB8AC3E}">
        <p14:creationId xmlns:p14="http://schemas.microsoft.com/office/powerpoint/2010/main" val="716227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23855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spcBef>
                <a:spcPct val="20000"/>
              </a:spcBef>
              <a:buFont typeface="Arial" charset="0"/>
            </a:pPr>
            <a:r>
              <a:rPr lang="es-CO" sz="3600" b="1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DECRETO 3930 DEL 25 DE OCTUBRE DE 2010</a:t>
            </a:r>
            <a:br>
              <a:rPr lang="es-CO" sz="3600" b="1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es-CO" sz="3600" b="1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s-CO" sz="3600" b="1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USOS DEL AGUA – ORDENAMIENTO DEL RECURSO HÍDRICO (PORH)</a:t>
            </a: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251520" y="4390256"/>
            <a:ext cx="8784976" cy="1270992"/>
          </a:xfrm>
        </p:spPr>
        <p:txBody>
          <a:bodyPr/>
          <a:lstStyle/>
          <a:p>
            <a:r>
              <a:rPr lang="es-CO" sz="36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MARCO DEL DECRETO 1076 DEL 26 DE MAYO DE 2015</a:t>
            </a:r>
          </a:p>
        </p:txBody>
      </p:sp>
    </p:spTree>
    <p:extLst>
      <p:ext uri="{BB962C8B-B14F-4D97-AF65-F5344CB8AC3E}">
        <p14:creationId xmlns:p14="http://schemas.microsoft.com/office/powerpoint/2010/main" val="3181101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4450"/>
            <a:ext cx="8497887" cy="670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95288" y="2912012"/>
            <a:ext cx="2601130" cy="7877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Elipse 2"/>
          <p:cNvSpPr/>
          <p:nvPr/>
        </p:nvSpPr>
        <p:spPr>
          <a:xfrm>
            <a:off x="1955409" y="337625"/>
            <a:ext cx="1533379" cy="3516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Elipse 4"/>
          <p:cNvSpPr/>
          <p:nvPr/>
        </p:nvSpPr>
        <p:spPr>
          <a:xfrm>
            <a:off x="5666935" y="356383"/>
            <a:ext cx="1873348" cy="3516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/>
          <p:cNvSpPr/>
          <p:nvPr/>
        </p:nvSpPr>
        <p:spPr>
          <a:xfrm>
            <a:off x="6253786" y="4513385"/>
            <a:ext cx="2601130" cy="7877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588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1 Rectángulo"/>
          <p:cNvSpPr>
            <a:spLocks noChangeArrowheads="1"/>
          </p:cNvSpPr>
          <p:nvPr/>
        </p:nvSpPr>
        <p:spPr bwMode="auto">
          <a:xfrm>
            <a:off x="107950" y="2492375"/>
            <a:ext cx="8712522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49263" indent="-449263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000" b="1" dirty="0">
                <a:solidFill>
                  <a:srgbClr val="000099"/>
                </a:solidFill>
                <a:latin typeface="Arial" charset="0"/>
              </a:rPr>
              <a:t>	ARTÍCULO 2.2.3.3.1.4. ORDENAMIENTO DEL RECURSO HÍDRICO.</a:t>
            </a:r>
          </a:p>
          <a:p>
            <a:pPr marL="449263" indent="-449263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000" b="1" dirty="0">
                <a:solidFill>
                  <a:srgbClr val="000099"/>
                </a:solidFill>
                <a:latin typeface="Arial" charset="0"/>
              </a:rPr>
              <a:t>	</a:t>
            </a:r>
            <a:r>
              <a:rPr lang="es-CO" sz="2000" b="1" u="sng" dirty="0">
                <a:solidFill>
                  <a:srgbClr val="006600"/>
                </a:solidFill>
                <a:latin typeface="Arial" charset="0"/>
              </a:rPr>
              <a:t>La Autoridad Ambiental Competente deberá realizar el Ordenamiento del Recurso Hídrico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O" sz="2000" b="1" u="sng" dirty="0">
                <a:solidFill>
                  <a:srgbClr val="000099"/>
                </a:solidFill>
                <a:latin typeface="Arial" charset="0"/>
              </a:rPr>
              <a:t>con el fin de realizar la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O" sz="2000" b="1" u="sng" dirty="0">
                <a:solidFill>
                  <a:srgbClr val="000099"/>
                </a:solidFill>
                <a:latin typeface="Arial" charset="0"/>
              </a:rPr>
              <a:t>clasificación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 de las aguas </a:t>
            </a:r>
            <a:r>
              <a:rPr lang="es-CO" sz="2000" b="1" dirty="0">
                <a:solidFill>
                  <a:srgbClr val="000066"/>
                </a:solidFill>
                <a:latin typeface="Arial" charset="0"/>
              </a:rPr>
              <a:t>superficiales, subterráneas y marinas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s-CO" sz="2000" b="1" u="sng" dirty="0">
                <a:solidFill>
                  <a:srgbClr val="000099"/>
                </a:solidFill>
                <a:latin typeface="Arial" charset="0"/>
              </a:rPr>
              <a:t>fijar en forma genérica su destinación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 a los diferentes </a:t>
            </a:r>
            <a:r>
              <a:rPr lang="es-CO" sz="2000" b="1" u="sng" dirty="0">
                <a:solidFill>
                  <a:srgbClr val="000099"/>
                </a:solidFill>
                <a:latin typeface="Arial" charset="0"/>
              </a:rPr>
              <a:t>usos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 de que trata el artículo 9 del presente decreto y sus </a:t>
            </a:r>
            <a:r>
              <a:rPr lang="es-CO" sz="2000" b="1" u="sng" dirty="0">
                <a:solidFill>
                  <a:srgbClr val="000099"/>
                </a:solidFill>
                <a:latin typeface="Arial" charset="0"/>
              </a:rPr>
              <a:t>posibilidades de aprovechamiento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449263" indent="-449263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	Entiéndase como Ordenamiento del Recurso Hídrico, el proceso de planificación del mismo, mediante el cual la autoridad ambiental competente:</a:t>
            </a:r>
            <a:endParaRPr lang="es-CO" sz="20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5489" y="1023972"/>
            <a:ext cx="8933023" cy="1001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sz="21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LIBRO 2, PARTE 2, TITULO 3, CAPITULO 3, SECCIÓN 1, NUMERAL 4</a:t>
            </a:r>
          </a:p>
          <a:p>
            <a:pPr algn="ctr">
              <a:lnSpc>
                <a:spcPct val="150000"/>
              </a:lnSpc>
            </a:pPr>
            <a:r>
              <a:rPr lang="es-CO" sz="21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1076 E 2015</a:t>
            </a:r>
          </a:p>
        </p:txBody>
      </p:sp>
    </p:spTree>
    <p:extLst>
      <p:ext uri="{BB962C8B-B14F-4D97-AF65-F5344CB8AC3E}">
        <p14:creationId xmlns:p14="http://schemas.microsoft.com/office/powerpoint/2010/main" val="2890447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850" y="188913"/>
            <a:ext cx="8496300" cy="64754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9263" indent="-449263" algn="just" fontAlgn="auto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	Establece la </a:t>
            </a:r>
            <a:r>
              <a:rPr lang="es-CO" sz="2000" b="1" u="sng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clasificación de las aguas</a:t>
            </a: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49263" indent="-449263" algn="just" fontAlgn="auto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	Fija su </a:t>
            </a:r>
            <a:r>
              <a:rPr lang="es-CO" sz="2000" b="1" u="sng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destinación y sus posibilidades de uso</a:t>
            </a: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con fundamento en la priorización definida para tales efectos en el artículo 41 del Decreto 1541 de 1978.</a:t>
            </a:r>
          </a:p>
          <a:p>
            <a:pPr marL="449263" indent="-449263" algn="just" fontAlgn="auto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	Define los </a:t>
            </a:r>
            <a:r>
              <a:rPr lang="es-CO" sz="2000" b="1" u="sng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objetivos de calidad</a:t>
            </a: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alcanzar en el corto. mediano y largo plazo.</a:t>
            </a:r>
          </a:p>
          <a:p>
            <a:pPr marL="457200" indent="-457200" algn="just" fontAlgn="auto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 startAt="4"/>
              <a:defRPr/>
            </a:pP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Establece las </a:t>
            </a:r>
            <a:r>
              <a:rPr lang="es-CO" sz="2000" b="1" u="sng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normas de preservación de la calidad</a:t>
            </a: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del recurso para asegurar la conservación de los ciclos biológicos y el normal desarrollo de las especies.</a:t>
            </a:r>
          </a:p>
          <a:p>
            <a:pPr marL="457200" indent="-457200" algn="just" fontAlgn="auto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 startAt="4"/>
              <a:defRPr/>
            </a:pP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Determina los casos en que deba </a:t>
            </a:r>
            <a:r>
              <a:rPr lang="es-CO" sz="2000" b="1" u="sng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prohibirse el desarrollo de actividades como la pesca, el deporte y otras similares</a:t>
            </a: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en toda la fuente o en sectores de ella, de manera </a:t>
            </a:r>
            <a:r>
              <a:rPr lang="es-CO" sz="2000" b="1" u="sng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temporal o definitiva</a:t>
            </a:r>
            <a:r>
              <a:rPr lang="es-CO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 fontAlgn="auto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 startAt="4"/>
              <a:defRPr/>
            </a:pP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Fija las </a:t>
            </a:r>
            <a:r>
              <a:rPr lang="es-CO" sz="2000" b="1" u="sng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zonas en las que se prohibirá o condicionará, la descarga de aguas residuales o residuos líquidos</a:t>
            </a:r>
            <a:r>
              <a:rPr lang="es-CO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 gaseosos, provenientes de fuentes </a:t>
            </a:r>
            <a:r>
              <a:rPr lang="es-CO" sz="2000" b="1" u="sng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industriales</a:t>
            </a: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s-CO" sz="2000" b="1" u="sng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domésticas</a:t>
            </a: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CO" sz="2000" b="1" u="sng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urbanas</a:t>
            </a: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s-CO" sz="2000" b="1" u="sng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rurales</a:t>
            </a: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en las aguas superficiales, subterráneas, o marinas.</a:t>
            </a:r>
          </a:p>
        </p:txBody>
      </p:sp>
    </p:spTree>
    <p:extLst>
      <p:ext uri="{BB962C8B-B14F-4D97-AF65-F5344CB8AC3E}">
        <p14:creationId xmlns:p14="http://schemas.microsoft.com/office/powerpoint/2010/main" val="2703218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50F26-AA48-70B3-395F-08027AD66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1.jpeg">
            <a:extLst>
              <a:ext uri="{FF2B5EF4-FFF2-40B4-BE49-F238E27FC236}">
                <a16:creationId xmlns:a16="http://schemas.microsoft.com/office/drawing/2014/main" id="{FCAF9A9F-F25C-9F73-572D-A415941144EE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59" b="97403" l="3008" r="95489">
                        <a14:foregroundMark x1="4511" y1="87446" x2="4511" y2="87446"/>
                        <a14:foregroundMark x1="10902" y1="93074" x2="10902" y2="93074"/>
                        <a14:foregroundMark x1="16917" y1="87013" x2="16917" y2="87013"/>
                        <a14:foregroundMark x1="25188" y1="90476" x2="25188" y2="90476"/>
                        <a14:foregroundMark x1="31203" y1="90043" x2="31203" y2="90043"/>
                        <a14:foregroundMark x1="30827" y1="98268" x2="30827" y2="98268"/>
                        <a14:foregroundMark x1="40226" y1="89610" x2="40226" y2="89610"/>
                        <a14:foregroundMark x1="50376" y1="88745" x2="50376" y2="88745"/>
                        <a14:foregroundMark x1="59398" y1="88745" x2="59398" y2="88745"/>
                        <a14:foregroundMark x1="68045" y1="87879" x2="68045" y2="87879"/>
                        <a14:foregroundMark x1="78195" y1="87879" x2="78195" y2="87879"/>
                        <a14:foregroundMark x1="81203" y1="87879" x2="81203" y2="87879"/>
                        <a14:foregroundMark x1="84586" y1="88312" x2="84586" y2="88312"/>
                        <a14:foregroundMark x1="90226" y1="88312" x2="90226" y2="88312"/>
                        <a14:foregroundMark x1="95489" y1="88312" x2="95489" y2="88312"/>
                        <a14:foregroundMark x1="72556" y1="93506" x2="72556" y2="93506"/>
                        <a14:foregroundMark x1="72556" y1="93939" x2="72556" y2="93939"/>
                        <a14:foregroundMark x1="72180" y1="93939" x2="72180" y2="93939"/>
                        <a14:foregroundMark x1="49624" y1="7359" x2="49624" y2="7359"/>
                        <a14:foregroundMark x1="27820" y1="20346" x2="27820" y2="20346"/>
                        <a14:foregroundMark x1="62406" y1="9091" x2="62406" y2="9091"/>
                        <a14:foregroundMark x1="29323" y1="23377" x2="29323" y2="23377"/>
                        <a14:foregroundMark x1="29699" y1="20346" x2="29699" y2="23377"/>
                        <a14:foregroundMark x1="29323" y1="16450" x2="31955" y2="29437"/>
                        <a14:foregroundMark x1="37970" y1="31602" x2="42481" y2="31602"/>
                        <a14:foregroundMark x1="36090" y1="33766" x2="36090" y2="33766"/>
                        <a14:foregroundMark x1="35338" y1="32468" x2="35338" y2="32468"/>
                        <a14:foregroundMark x1="60902" y1="46320" x2="60902" y2="46320"/>
                        <a14:foregroundMark x1="16917" y1="38095" x2="16917" y2="38095"/>
                        <a14:foregroundMark x1="18045" y1="60606" x2="18045" y2="60606"/>
                        <a14:foregroundMark x1="19173" y1="64069" x2="19173" y2="64069"/>
                        <a14:foregroundMark x1="43233" y1="9091" x2="43233" y2="9091"/>
                        <a14:foregroundMark x1="75188" y1="16883" x2="75188" y2="16883"/>
                        <a14:foregroundMark x1="16165" y1="51948" x2="16165" y2="51948"/>
                        <a14:foregroundMark x1="16541" y1="38961" x2="16541" y2="38961"/>
                        <a14:foregroundMark x1="56767" y1="40693" x2="56767" y2="40693"/>
                        <a14:foregroundMark x1="56015" y1="42424" x2="56015" y2="42424"/>
                        <a14:foregroundMark x1="56015" y1="42424" x2="56015" y2="424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909" y="770694"/>
            <a:ext cx="1320346" cy="1106814"/>
          </a:xfrm>
          <a:prstGeom prst="rect">
            <a:avLst/>
          </a:prstGeom>
        </p:spPr>
      </p:pic>
      <p:pic>
        <p:nvPicPr>
          <p:cNvPr id="8" name="image2.png">
            <a:extLst>
              <a:ext uri="{FF2B5EF4-FFF2-40B4-BE49-F238E27FC236}">
                <a16:creationId xmlns:a16="http://schemas.microsoft.com/office/drawing/2014/main" id="{3B572D18-1CAD-5C83-BD0C-1EEBCFFCDA6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08512" y="5611999"/>
            <a:ext cx="1764662" cy="78496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B0BDF90-AC45-C6F5-DBDE-AB8730922487}"/>
              </a:ext>
            </a:extLst>
          </p:cNvPr>
          <p:cNvSpPr txBox="1"/>
          <p:nvPr/>
        </p:nvSpPr>
        <p:spPr>
          <a:xfrm>
            <a:off x="1288553" y="473396"/>
            <a:ext cx="5619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43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CORPORACIÓN AUTÓNOMA REGIONAL DE LA GUAJIRA</a:t>
            </a:r>
          </a:p>
          <a:p>
            <a:pPr algn="ctr"/>
            <a:r>
              <a:rPr lang="es-MX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es-MX" b="1" dirty="0"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INGENIERÍA DE DESARROLLO LIMPIO </a:t>
            </a:r>
            <a:endParaRPr lang="es-CO" b="1" dirty="0"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pic>
        <p:nvPicPr>
          <p:cNvPr id="13" name="Imagen 12" descr="Una roca en el agua&#10;&#10;Descripción generada automáticamente con confianza media">
            <a:extLst>
              <a:ext uri="{FF2B5EF4-FFF2-40B4-BE49-F238E27FC236}">
                <a16:creationId xmlns:a16="http://schemas.microsoft.com/office/drawing/2014/main" id="{E78DDEA0-6982-47FA-176D-95C6945D99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01" y="1904976"/>
            <a:ext cx="6096516" cy="289134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B8D5FBB-EC14-E080-A483-CEF2E2FB1E59}"/>
              </a:ext>
            </a:extLst>
          </p:cNvPr>
          <p:cNvSpPr txBox="1"/>
          <p:nvPr/>
        </p:nvSpPr>
        <p:spPr>
          <a:xfrm>
            <a:off x="1095704" y="4722402"/>
            <a:ext cx="6952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1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Plan</a:t>
            </a:r>
            <a:r>
              <a:rPr lang="es-MX" sz="21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de Ordenamiento del Recurso Hídrico - PORH del Sistema Maluisa 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49D1CDB-B639-D505-EC83-58AEFDC17A8E}"/>
              </a:ext>
            </a:extLst>
          </p:cNvPr>
          <p:cNvSpPr txBox="1"/>
          <p:nvPr/>
        </p:nvSpPr>
        <p:spPr>
          <a:xfrm>
            <a:off x="2651468" y="5516002"/>
            <a:ext cx="3642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QUE ES UN PORH?</a:t>
            </a:r>
            <a:endParaRPr lang="es-CO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906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0825" y="304800"/>
            <a:ext cx="8642350" cy="6364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 fontAlgn="auto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 startAt="7"/>
              <a:defRPr/>
            </a:pP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Establece el programa de </a:t>
            </a:r>
            <a:r>
              <a:rPr lang="es-CO" sz="2000" b="1" u="sng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seguimiento al recurso hídrico</a:t>
            </a: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con el fin de verificar la eficiencia y efectividad del ordenamiento del recurso.</a:t>
            </a:r>
          </a:p>
          <a:p>
            <a:pPr algn="just" fontAlgn="auto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PARÁGRAFO 1. </a:t>
            </a: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Para efectos del ordenamiento de que trata el presente capítulo, </a:t>
            </a:r>
            <a:r>
              <a:rPr lang="es-CO" sz="2000" b="1" u="sng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el cuerpo de agua</a:t>
            </a:r>
            <a:r>
              <a:rPr lang="es-CO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y/o acuífero es un ecosistema. Cuando dos (2) o más autoridades ambientales tengan jurisdicción sobre un mismo </a:t>
            </a:r>
            <a:r>
              <a:rPr lang="es-CO" sz="2000" b="1" u="sng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cuerpo de agua</a:t>
            </a:r>
            <a:r>
              <a:rPr lang="es-CO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y/o acuífero, establecerán la comisión conjunta de que trata el parágrafo 3 del artículo 33 de la Ley 99 de 1993, la cual ejercerá las mismas funciones para el ecosistema común previstas en el Decreto 1604 de 2002, o aquella que la adicione, modifique o sustituya, para las cuencas hidrográficas comunes.</a:t>
            </a:r>
          </a:p>
          <a:p>
            <a:pPr algn="just" fontAlgn="auto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PARÁGRAFO 2.</a:t>
            </a: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Para el ordenamiento de las aguas marinas se tendrán en cuenta los objetivos derivados de los compromisos internacionales provenientes de tratados o convenios internacionales ratificados por Colombia, incluidos aquellos cuya finalidad es prevenir, controlar y mitigarla contaminación del medio marino.</a:t>
            </a:r>
          </a:p>
        </p:txBody>
      </p:sp>
    </p:spTree>
    <p:extLst>
      <p:ext uri="{BB962C8B-B14F-4D97-AF65-F5344CB8AC3E}">
        <p14:creationId xmlns:p14="http://schemas.microsoft.com/office/powerpoint/2010/main" val="2345141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950" y="141288"/>
            <a:ext cx="9001125" cy="66725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ARTÍCULO</a:t>
            </a:r>
            <a:r>
              <a:rPr lang="es-CO" sz="2000" b="1" dirty="0">
                <a:solidFill>
                  <a:srgbClr val="000099"/>
                </a:solidFill>
                <a:latin typeface="Arial" charset="0"/>
              </a:rPr>
              <a:t> 2.2.3.3.1.</a:t>
            </a:r>
            <a:r>
              <a:rPr lang="es-CO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5. CRITERIOS DE PRIORIZACIÓN PARA EL ORDENAMIENTO DEL RECURSO HÍDRICO.</a:t>
            </a: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La autoridad ambiental competente, priorizará el Ordenamiento del Recurso Hídrico de su jurisdicción, teniendo en cuenta como mínimo lo siguiente:</a:t>
            </a:r>
          </a:p>
          <a:p>
            <a:pPr marL="449263" indent="-449263" algn="just" fontAlgn="auto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 	</a:t>
            </a:r>
            <a:r>
              <a:rPr lang="es-CO" sz="2000" b="1" u="sng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Cuerpos de agua</a:t>
            </a: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y/o acuíferos objeto de ordenamiento definidos en la formulación de Planes de Ordenación y Manejo de Cuencas Hidrográficas.</a:t>
            </a:r>
          </a:p>
          <a:p>
            <a:pPr marL="449263" indent="-449263" algn="just" fontAlgn="auto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	</a:t>
            </a:r>
            <a:r>
              <a:rPr lang="es-CO" sz="2000" b="1" u="sng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Cuerpos de agua</a:t>
            </a: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donde la autoridad ambiental esté adelantando el proceso para el establecimiento de las metas de reducción de que trata el Decreto 2667 de 2012 o la norma que lo modifique o sustituya (Decreto 1076 de 2015).</a:t>
            </a:r>
          </a:p>
          <a:p>
            <a:pPr marL="449263" indent="-449263" algn="just" fontAlgn="auto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	</a:t>
            </a:r>
            <a:r>
              <a:rPr lang="es-CO" sz="2000" b="1" u="sng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Cuerpos de agua</a:t>
            </a: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y/o acuíferos en donde se estén adelantando procesos de </a:t>
            </a:r>
            <a:r>
              <a:rPr lang="es-CO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reglamentación de uso de las aguas</a:t>
            </a: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 en donde éstos </a:t>
            </a:r>
            <a:r>
              <a:rPr lang="es-CO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se encuentren establecidos</a:t>
            </a: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49263" indent="-449263" algn="just" fontAlgn="auto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4.	</a:t>
            </a:r>
            <a:r>
              <a:rPr lang="es-CO" sz="2000" b="1" u="sng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Cuerpos de agua</a:t>
            </a: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en donde se estén adelantando procesos de </a:t>
            </a:r>
            <a:r>
              <a:rPr lang="es-CO" sz="2000" b="1" u="sng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reglamentación de vertimientos</a:t>
            </a: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 en donde éstos </a:t>
            </a:r>
            <a:r>
              <a:rPr lang="es-CO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</a:t>
            </a: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O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encuentren establecidos</a:t>
            </a: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9924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Rectángulo"/>
          <p:cNvSpPr>
            <a:spLocks noChangeArrowheads="1"/>
          </p:cNvSpPr>
          <p:nvPr/>
        </p:nvSpPr>
        <p:spPr bwMode="auto">
          <a:xfrm>
            <a:off x="179388" y="833438"/>
            <a:ext cx="8713787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9263" indent="-449263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5.	</a:t>
            </a:r>
            <a:r>
              <a:rPr lang="es-CO" sz="2000" b="1" u="sng" dirty="0">
                <a:solidFill>
                  <a:srgbClr val="006600"/>
                </a:solidFill>
                <a:latin typeface="Arial" charset="0"/>
              </a:rPr>
              <a:t>Cuerpos de agua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 y/o acuíferos que sean declarados como de reserva o agotados, según lo dispuesto por el Capítulo II, del Título V del Decreto 1541 de 1978 o la norma que lo modifique, adicione, o sustituya.</a:t>
            </a:r>
          </a:p>
          <a:p>
            <a:pPr marL="449263" indent="-449263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6.	</a:t>
            </a:r>
            <a:r>
              <a:rPr lang="es-CO" sz="2000" b="1" u="sng" dirty="0">
                <a:solidFill>
                  <a:srgbClr val="006600"/>
                </a:solidFill>
                <a:latin typeface="Arial" charset="0"/>
              </a:rPr>
              <a:t>Cuerpos de agua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 y/o acuíferos en los que exista conflicto por el uso del recurso.</a:t>
            </a:r>
          </a:p>
          <a:p>
            <a:pPr marL="449263" indent="-449263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7.	</a:t>
            </a:r>
            <a:r>
              <a:rPr lang="es-CO" sz="2000" b="1" u="sng" dirty="0">
                <a:solidFill>
                  <a:srgbClr val="006600"/>
                </a:solidFill>
                <a:latin typeface="Arial" charset="0"/>
              </a:rPr>
              <a:t>Cuerpos de agua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 y/o acuíferos que abastezcan poblaciones mayores a 2.500 habitantes.</a:t>
            </a:r>
          </a:p>
          <a:p>
            <a:pPr marL="449263" indent="-449263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8.	</a:t>
            </a:r>
            <a:r>
              <a:rPr lang="es-CO" sz="2000" b="1" u="sng" dirty="0">
                <a:solidFill>
                  <a:srgbClr val="006600"/>
                </a:solidFill>
                <a:latin typeface="Arial" charset="0"/>
              </a:rPr>
              <a:t>Cuerpos de agua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 y/o acuíferos que presenten índices de escasez de medio a alto y/o que presenten evidencias de deterioro de la calidad del recurso que impidan su utilización.</a:t>
            </a:r>
          </a:p>
          <a:p>
            <a:pPr marL="449263" indent="-449263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9.	</a:t>
            </a:r>
            <a:r>
              <a:rPr lang="es-CO" sz="2000" b="1" u="sng" dirty="0">
                <a:solidFill>
                  <a:srgbClr val="006600"/>
                </a:solidFill>
                <a:latin typeface="Arial" charset="0"/>
              </a:rPr>
              <a:t>Cuerpos de agua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 cuya calidad permita la presencia y el desarrollo de especies hidrobiológicas importantes para la conservación y/o el desarrollo socioeconómico.</a:t>
            </a:r>
          </a:p>
        </p:txBody>
      </p:sp>
      <p:sp>
        <p:nvSpPr>
          <p:cNvPr id="16387" name="2 Rectángulo"/>
          <p:cNvSpPr>
            <a:spLocks noChangeArrowheads="1"/>
          </p:cNvSpPr>
          <p:nvPr/>
        </p:nvSpPr>
        <p:spPr bwMode="auto">
          <a:xfrm>
            <a:off x="179388" y="188913"/>
            <a:ext cx="8713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CO" b="1">
                <a:solidFill>
                  <a:srgbClr val="000099"/>
                </a:solidFill>
                <a:latin typeface="Arial" charset="0"/>
              </a:rPr>
              <a:t>CONTINUACIÓN CRITERIOS DE PRIORIZACIÓN </a:t>
            </a:r>
          </a:p>
        </p:txBody>
      </p:sp>
    </p:spTree>
    <p:extLst>
      <p:ext uri="{BB962C8B-B14F-4D97-AF65-F5344CB8AC3E}">
        <p14:creationId xmlns:p14="http://schemas.microsoft.com/office/powerpoint/2010/main" val="341099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Rectángulo"/>
          <p:cNvSpPr>
            <a:spLocks noChangeArrowheads="1"/>
          </p:cNvSpPr>
          <p:nvPr/>
        </p:nvSpPr>
        <p:spPr bwMode="auto">
          <a:xfrm>
            <a:off x="539750" y="1057275"/>
            <a:ext cx="8135938" cy="496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Una vez priorizados los </a:t>
            </a:r>
            <a:r>
              <a:rPr lang="es-CO" sz="2000" b="1" u="sng" dirty="0">
                <a:solidFill>
                  <a:srgbClr val="006600"/>
                </a:solidFill>
                <a:latin typeface="Arial" charset="0"/>
              </a:rPr>
              <a:t>cuerpos de agua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 objeto de ordenamiento, se deberá proceder a establecer la gradualidad para adelantar este proceso.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000" b="1" dirty="0">
                <a:solidFill>
                  <a:srgbClr val="000099"/>
                </a:solidFill>
                <a:latin typeface="Arial" charset="0"/>
              </a:rPr>
              <a:t>PARÁGRAFO. 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Esta priorización y la gradualidad con que se desarrollará, deberán ser incluidas en el Plan de Gestión Ambiental Regional - </a:t>
            </a:r>
            <a:r>
              <a:rPr lang="es-CO" sz="2000" b="1" dirty="0">
                <a:solidFill>
                  <a:srgbClr val="006600"/>
                </a:solidFill>
                <a:latin typeface="Arial" charset="0"/>
              </a:rPr>
              <a:t>PGAR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 de la respectiva Corporación Autónoma Regional o de Desarrollo Sostenible regulado por el Decreto 1200 de 2004 o en el instrumento de planificación de largo plazo de la Autoridad Ambiental Urbana respectiva, de acuerdo con la reglamentación vigente en la materia.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Igualmente en los planes de acción de estas autoridades deberá incluirse como proyecto el ordenamiento de los </a:t>
            </a:r>
            <a:r>
              <a:rPr lang="es-CO" sz="2000" b="1" u="sng" dirty="0">
                <a:solidFill>
                  <a:srgbClr val="006600"/>
                </a:solidFill>
                <a:latin typeface="Arial" charset="0"/>
              </a:rPr>
              <a:t>cuerpos de agua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 y/o acuíferos.</a:t>
            </a:r>
          </a:p>
        </p:txBody>
      </p:sp>
      <p:sp>
        <p:nvSpPr>
          <p:cNvPr id="17411" name="3 Rectángulo"/>
          <p:cNvSpPr>
            <a:spLocks noChangeArrowheads="1"/>
          </p:cNvSpPr>
          <p:nvPr/>
        </p:nvSpPr>
        <p:spPr bwMode="auto">
          <a:xfrm>
            <a:off x="179388" y="404813"/>
            <a:ext cx="8713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CO" b="1">
                <a:solidFill>
                  <a:srgbClr val="000099"/>
                </a:solidFill>
                <a:latin typeface="Arial" charset="0"/>
              </a:rPr>
              <a:t>CONTINUACIÓN CRITERIOS DE PRIORIZACIÓN </a:t>
            </a:r>
          </a:p>
        </p:txBody>
      </p:sp>
    </p:spTree>
    <p:extLst>
      <p:ext uri="{BB962C8B-B14F-4D97-AF65-F5344CB8AC3E}">
        <p14:creationId xmlns:p14="http://schemas.microsoft.com/office/powerpoint/2010/main" val="1037429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7338" y="314325"/>
            <a:ext cx="8677275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ARTÍCULO</a:t>
            </a:r>
            <a:r>
              <a:rPr lang="es-CO" sz="2000" b="1" dirty="0">
                <a:solidFill>
                  <a:srgbClr val="000099"/>
                </a:solidFill>
                <a:latin typeface="Arial" charset="0"/>
              </a:rPr>
              <a:t> 2.2.3.3.1.</a:t>
            </a:r>
            <a:r>
              <a:rPr lang="es-CO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6. ASPECTOS MÍNIMOS DEL ORDENAMIENTO DEL RECURSO HÍDRICO</a:t>
            </a: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Para adelantar el proceso de Ordenamiento del Recurso Hídrico, la autoridad ambiental competente deberá tener en cuenta como mínimo:</a:t>
            </a:r>
          </a:p>
          <a:p>
            <a:pPr algn="just" fontAlgn="auto">
              <a:spcBef>
                <a:spcPts val="600"/>
              </a:spcBef>
              <a:spcAft>
                <a:spcPts val="600"/>
              </a:spcAft>
              <a:defRPr/>
            </a:pPr>
            <a:endParaRPr lang="es-CO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69875" indent="-269875" algn="just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	Identificación del </a:t>
            </a:r>
            <a:r>
              <a:rPr lang="es-CO" sz="2000" b="1" u="sng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cuerpo de agua</a:t>
            </a: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 acuerdo con la codificación establecida en el mapa de </a:t>
            </a:r>
            <a:r>
              <a:rPr lang="es-CO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zonificación hidrográfica</a:t>
            </a: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del país.</a:t>
            </a:r>
          </a:p>
          <a:p>
            <a:pPr marL="269875" indent="-269875" algn="just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	Identificación del acuífero.</a:t>
            </a:r>
          </a:p>
          <a:p>
            <a:pPr marL="269875" indent="-269875" algn="just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	Identificación de los </a:t>
            </a:r>
            <a:r>
              <a:rPr lang="es-CO" sz="2000" b="1" u="sng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usos existentes y potenciales</a:t>
            </a: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del recurso.</a:t>
            </a:r>
          </a:p>
          <a:p>
            <a:pPr marL="269875" indent="-269875" algn="just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4.	</a:t>
            </a:r>
            <a:r>
              <a:rPr lang="es-CO" sz="2000" b="1" u="sng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Los objetivos de calidad donde se hayan establecido</a:t>
            </a: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69875" indent="-269875" algn="just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5.	La </a:t>
            </a:r>
            <a:r>
              <a:rPr lang="es-CO" sz="2000" b="1" u="sng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oferta hídrica total y disponible</a:t>
            </a: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considerando el </a:t>
            </a:r>
            <a:r>
              <a:rPr lang="es-CO" sz="2000" b="1" u="sng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caudal ambiental</a:t>
            </a: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69875" indent="-269875" algn="just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6.	</a:t>
            </a:r>
            <a:r>
              <a:rPr lang="es-CO" sz="2000" b="1" u="sng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Riesgos asociados a la reducción de la oferta y disponibilidad</a:t>
            </a: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del recurso hídrico.</a:t>
            </a:r>
          </a:p>
          <a:p>
            <a:pPr marL="269875" indent="-269875" algn="just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7.	</a:t>
            </a:r>
            <a:r>
              <a:rPr lang="es-CO" sz="2000" b="1" u="sng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La demanda hídrica</a:t>
            </a: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por usuarios existentes y las proyecciones por usuarios nuevos.</a:t>
            </a:r>
          </a:p>
        </p:txBody>
      </p:sp>
    </p:spTree>
    <p:extLst>
      <p:ext uri="{BB962C8B-B14F-4D97-AF65-F5344CB8AC3E}">
        <p14:creationId xmlns:p14="http://schemas.microsoft.com/office/powerpoint/2010/main" val="127875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Rectángulo"/>
          <p:cNvSpPr>
            <a:spLocks noChangeArrowheads="1"/>
          </p:cNvSpPr>
          <p:nvPr/>
        </p:nvSpPr>
        <p:spPr bwMode="auto">
          <a:xfrm>
            <a:off x="215900" y="620688"/>
            <a:ext cx="8677275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9263" indent="-449263" algn="just">
              <a:spcBef>
                <a:spcPts val="600"/>
              </a:spcBef>
              <a:spcAft>
                <a:spcPts val="600"/>
              </a:spcAft>
            </a:pP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8.	</a:t>
            </a:r>
            <a:r>
              <a:rPr lang="es-CO" sz="2000" b="1" u="sng" dirty="0">
                <a:solidFill>
                  <a:srgbClr val="006600"/>
                </a:solidFill>
                <a:latin typeface="Arial" charset="0"/>
              </a:rPr>
              <a:t>La aplicación y calibración de modelos de simulación de la calidad del agua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, que permitan </a:t>
            </a:r>
            <a:r>
              <a:rPr lang="es-CO" sz="2000" b="1" dirty="0">
                <a:solidFill>
                  <a:srgbClr val="000066"/>
                </a:solidFill>
                <a:latin typeface="Arial" charset="0"/>
              </a:rPr>
              <a:t>determinar la capacidad asimilativa de sustancias biodegradables o acumulativas y la capacidad de dilución de sustancias no biodegradables y/o utilización de índices de calidad del agua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, de acuerdo con la información disponible.</a:t>
            </a:r>
          </a:p>
          <a:p>
            <a:pPr marL="449263" indent="-449263" algn="just">
              <a:spcBef>
                <a:spcPts val="600"/>
              </a:spcBef>
              <a:spcAft>
                <a:spcPts val="600"/>
              </a:spcAft>
            </a:pP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9.	Aplicación de </a:t>
            </a:r>
            <a:r>
              <a:rPr lang="es-CO" sz="2000" b="1" u="sng" dirty="0">
                <a:solidFill>
                  <a:srgbClr val="006600"/>
                </a:solidFill>
                <a:latin typeface="Arial" charset="0"/>
              </a:rPr>
              <a:t>modelos de flujo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 para aguas subterráneas.</a:t>
            </a:r>
          </a:p>
          <a:p>
            <a:pPr marL="449263" indent="-449263" algn="just">
              <a:spcBef>
                <a:spcPts val="600"/>
              </a:spcBef>
              <a:spcAft>
                <a:spcPts val="600"/>
              </a:spcAft>
            </a:pP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10.	Los </a:t>
            </a:r>
            <a:r>
              <a:rPr lang="es-CO" sz="2000" b="1" u="sng" dirty="0">
                <a:solidFill>
                  <a:srgbClr val="006600"/>
                </a:solidFill>
                <a:latin typeface="Arial" charset="0"/>
              </a:rPr>
              <a:t>criterios de calidad y las normas de vertimiento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 vigentes en el momento del ordenamiento.</a:t>
            </a:r>
          </a:p>
          <a:p>
            <a:pPr marL="449263" indent="-449263" algn="just">
              <a:spcBef>
                <a:spcPts val="600"/>
              </a:spcBef>
              <a:spcAft>
                <a:spcPts val="600"/>
              </a:spcAft>
            </a:pP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11.	Lo dispuesto en el Decreto 1541 de 1978 con relación a las </a:t>
            </a:r>
            <a:r>
              <a:rPr lang="es-CO" sz="2000" b="1" u="sng" dirty="0">
                <a:solidFill>
                  <a:srgbClr val="006600"/>
                </a:solidFill>
                <a:latin typeface="Arial" charset="0"/>
              </a:rPr>
              <a:t>concesiones y/o la reglamentación del uso de las aguas existentes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449263" indent="-449263" algn="just">
              <a:spcBef>
                <a:spcPts val="600"/>
              </a:spcBef>
              <a:spcAft>
                <a:spcPts val="600"/>
              </a:spcAft>
            </a:pP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12.	Las características naturales del </a:t>
            </a:r>
            <a:r>
              <a:rPr lang="es-CO" sz="2000" b="1" u="sng" dirty="0">
                <a:solidFill>
                  <a:srgbClr val="006600"/>
                </a:solidFill>
                <a:latin typeface="Arial" charset="0"/>
              </a:rPr>
              <a:t>cuerpo de agua</a:t>
            </a:r>
            <a:r>
              <a:rPr lang="es-CO" sz="2000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y/o acuífero para garantizar su preservación y/o conservación.</a:t>
            </a:r>
          </a:p>
          <a:p>
            <a:pPr marL="449263" indent="-449263" algn="just">
              <a:spcBef>
                <a:spcPts val="600"/>
              </a:spcBef>
              <a:spcAft>
                <a:spcPts val="600"/>
              </a:spcAft>
            </a:pP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13.	</a:t>
            </a:r>
            <a:r>
              <a:rPr lang="es-CO" sz="2000" b="1" u="sng" dirty="0">
                <a:solidFill>
                  <a:srgbClr val="FF0000"/>
                </a:solidFill>
                <a:latin typeface="Arial" charset="0"/>
              </a:rPr>
              <a:t>Los permisos de vertimiento y/o la reglamentación de  los vertimientos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, planes de cumplimiento y/o </a:t>
            </a:r>
            <a:r>
              <a:rPr lang="es-CO" sz="2000" b="1" dirty="0">
                <a:solidFill>
                  <a:srgbClr val="000099"/>
                </a:solidFill>
                <a:latin typeface="Arial" charset="0"/>
              </a:rPr>
              <a:t>planes de saneamiento y manejo de vertimientos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 al </a:t>
            </a:r>
            <a:r>
              <a:rPr lang="es-CO" sz="2000" b="1" u="sng" dirty="0">
                <a:solidFill>
                  <a:srgbClr val="006600"/>
                </a:solidFill>
                <a:latin typeface="Arial" charset="0"/>
              </a:rPr>
              <a:t>cuerpo de agua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sp>
        <p:nvSpPr>
          <p:cNvPr id="19459" name="2 Rectángulo"/>
          <p:cNvSpPr>
            <a:spLocks noChangeArrowheads="1"/>
          </p:cNvSpPr>
          <p:nvPr/>
        </p:nvSpPr>
        <p:spPr bwMode="auto">
          <a:xfrm>
            <a:off x="179388" y="260350"/>
            <a:ext cx="8713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CO" b="1">
                <a:solidFill>
                  <a:srgbClr val="000099"/>
                </a:solidFill>
                <a:latin typeface="Arial" charset="0"/>
              </a:rPr>
              <a:t>CONTINUACIÓN ASPECTOS MÍNIMOS DEL ORDENAMIENTO</a:t>
            </a:r>
          </a:p>
        </p:txBody>
      </p:sp>
      <p:sp>
        <p:nvSpPr>
          <p:cNvPr id="4" name="3 Multidocumento">
            <a:hlinkClick r:id="rId2" action="ppaction://hlinksldjump"/>
          </p:cNvPr>
          <p:cNvSpPr/>
          <p:nvPr/>
        </p:nvSpPr>
        <p:spPr>
          <a:xfrm>
            <a:off x="8545513" y="6273800"/>
            <a:ext cx="406400" cy="396875"/>
          </a:xfrm>
          <a:prstGeom prst="flowChartMultidocument">
            <a:avLst/>
          </a:prstGeom>
          <a:solidFill>
            <a:srgbClr val="CCFFCC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7429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Rectángulo"/>
          <p:cNvSpPr>
            <a:spLocks noChangeArrowheads="1"/>
          </p:cNvSpPr>
          <p:nvPr/>
        </p:nvSpPr>
        <p:spPr bwMode="auto">
          <a:xfrm>
            <a:off x="215900" y="788988"/>
            <a:ext cx="86772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9263" indent="-449263" algn="just">
              <a:spcBef>
                <a:spcPts val="600"/>
              </a:spcBef>
              <a:spcAft>
                <a:spcPts val="600"/>
              </a:spcAft>
            </a:pP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14.	La declaración de </a:t>
            </a:r>
            <a:r>
              <a:rPr lang="es-CO" sz="2000" b="1" u="sng" dirty="0">
                <a:solidFill>
                  <a:srgbClr val="006600"/>
                </a:solidFill>
                <a:latin typeface="Arial" charset="0"/>
              </a:rPr>
              <a:t>reservas y/o agotamiento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449263" indent="-449263" algn="just">
              <a:spcBef>
                <a:spcPts val="600"/>
              </a:spcBef>
              <a:spcAft>
                <a:spcPts val="600"/>
              </a:spcAft>
            </a:pP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15.	</a:t>
            </a:r>
            <a:r>
              <a:rPr lang="es-CO" sz="2000" b="1" u="sng" dirty="0">
                <a:solidFill>
                  <a:srgbClr val="006600"/>
                </a:solidFill>
                <a:latin typeface="Arial" charset="0"/>
              </a:rPr>
              <a:t>La clasificación de las aguas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, de conformidad con lo dispuesto en el artículo 205 del Decreto 1541 de 1978 o de la norma que lo modifique, adicione o sustituya.</a:t>
            </a:r>
          </a:p>
          <a:p>
            <a:pPr marL="449263" indent="-449263" algn="just">
              <a:spcBef>
                <a:spcPts val="600"/>
              </a:spcBef>
              <a:spcAft>
                <a:spcPts val="600"/>
              </a:spcAft>
            </a:pP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16.	</a:t>
            </a:r>
            <a:r>
              <a:rPr lang="es-CO" sz="2000" b="1" u="sng" dirty="0">
                <a:solidFill>
                  <a:srgbClr val="006600"/>
                </a:solidFill>
                <a:latin typeface="Arial" charset="0"/>
              </a:rPr>
              <a:t>La zonificación ambiental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 resultante del Plan de Ordenación y Manejo de la Cuenca Hidrográfica.</a:t>
            </a:r>
          </a:p>
          <a:p>
            <a:pPr marL="449263" indent="-449263" algn="just">
              <a:spcBef>
                <a:spcPts val="600"/>
              </a:spcBef>
              <a:spcAft>
                <a:spcPts val="600"/>
              </a:spcAft>
            </a:pP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17.	Los </a:t>
            </a:r>
            <a:r>
              <a:rPr lang="es-CO" sz="2000" b="1" dirty="0">
                <a:solidFill>
                  <a:srgbClr val="000066"/>
                </a:solidFill>
                <a:latin typeface="Arial" charset="0"/>
              </a:rPr>
              <a:t>demás factores pertinentes señalados en los Decretos 2811 de 1974, 1729 de 2002, 1875 de 1979 y 1541 de 1978 o las normas que los modifiquen, adicionen o sustituyan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sp>
        <p:nvSpPr>
          <p:cNvPr id="20483" name="2 Rectángulo"/>
          <p:cNvSpPr>
            <a:spLocks noChangeArrowheads="1"/>
          </p:cNvSpPr>
          <p:nvPr/>
        </p:nvSpPr>
        <p:spPr bwMode="auto">
          <a:xfrm>
            <a:off x="179388" y="260350"/>
            <a:ext cx="8713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CO" b="1">
                <a:solidFill>
                  <a:srgbClr val="000099"/>
                </a:solidFill>
                <a:latin typeface="Arial" charset="0"/>
              </a:rPr>
              <a:t>CONTINUACIÓN ASPECTOS MÍNIMOS DEL ORDENAMIENTO</a:t>
            </a:r>
          </a:p>
        </p:txBody>
      </p:sp>
      <p:sp>
        <p:nvSpPr>
          <p:cNvPr id="20484" name="3 Rectángulo"/>
          <p:cNvSpPr>
            <a:spLocks noChangeArrowheads="1"/>
          </p:cNvSpPr>
          <p:nvPr/>
        </p:nvSpPr>
        <p:spPr bwMode="auto">
          <a:xfrm>
            <a:off x="215900" y="4186238"/>
            <a:ext cx="867727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CO" sz="2000" b="1" dirty="0">
                <a:solidFill>
                  <a:srgbClr val="000099"/>
                </a:solidFill>
                <a:latin typeface="Arial" charset="0"/>
              </a:rPr>
              <a:t>PARÁGRAFO 1.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 La identificación de los usos existentes o potenciales, debe hacerse teniendo en cuenta las características físicas, químicas, biológicas, su entorno geográfico, cualidades escénicas y paisajísticas, las actividades económicas y las normas de calidad necesarias para la protección de flora y fauna acuática.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CO" sz="2000" b="1" dirty="0">
                <a:solidFill>
                  <a:srgbClr val="000099"/>
                </a:solidFill>
                <a:latin typeface="Arial" charset="0"/>
              </a:rPr>
              <a:t>PARÁGRAFO 2.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 El ordenamiento de los </a:t>
            </a:r>
            <a:r>
              <a:rPr lang="es-CO" sz="2000" b="1" u="sng" dirty="0">
                <a:solidFill>
                  <a:srgbClr val="006600"/>
                </a:solidFill>
                <a:latin typeface="Arial" charset="0"/>
              </a:rPr>
              <a:t>cuerpos de agua</a:t>
            </a:r>
            <a:r>
              <a:rPr lang="es-CO" sz="2000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y/o acuífero deberá incluir los afluentes o zonas de recarga de los mismos.</a:t>
            </a:r>
          </a:p>
        </p:txBody>
      </p:sp>
    </p:spTree>
    <p:extLst>
      <p:ext uri="{BB962C8B-B14F-4D97-AF65-F5344CB8AC3E}">
        <p14:creationId xmlns:p14="http://schemas.microsoft.com/office/powerpoint/2010/main" val="3367422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Rectángulo"/>
          <p:cNvSpPr>
            <a:spLocks noChangeArrowheads="1"/>
          </p:cNvSpPr>
          <p:nvPr/>
        </p:nvSpPr>
        <p:spPr bwMode="auto">
          <a:xfrm>
            <a:off x="251520" y="1146915"/>
            <a:ext cx="8700393" cy="46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600" b="1" dirty="0">
                <a:solidFill>
                  <a:srgbClr val="000099"/>
                </a:solidFill>
                <a:latin typeface="Arial" charset="0"/>
              </a:rPr>
              <a:t>ARTÍCULO 2.2.3.3.1.7. </a:t>
            </a:r>
            <a:r>
              <a:rPr lang="es-CO" sz="2600" b="1" u="sng" dirty="0">
                <a:solidFill>
                  <a:srgbClr val="006600"/>
                </a:solidFill>
                <a:latin typeface="Arial" charset="0"/>
              </a:rPr>
              <a:t>DE LOS MODELOS SIMULACIÓN DE LA CALIDAD DEL RECURSO HÍDRICO</a:t>
            </a:r>
            <a:r>
              <a:rPr lang="es-CO" sz="2600" b="1" dirty="0">
                <a:solidFill>
                  <a:srgbClr val="006600"/>
                </a:solidFill>
                <a:latin typeface="Arial" charset="0"/>
              </a:rPr>
              <a:t>.</a:t>
            </a:r>
            <a:r>
              <a:rPr lang="es-CO" sz="2600" b="1" dirty="0">
                <a:solidFill>
                  <a:srgbClr val="000000"/>
                </a:solidFill>
                <a:latin typeface="Arial" charset="0"/>
              </a:rPr>
              <a:t> Para efectos del Ordenamiento del Recurso Hídrico, previsto en el artículo anterior y </a:t>
            </a:r>
            <a:r>
              <a:rPr lang="es-CO" sz="2600" b="1" u="sng" dirty="0">
                <a:solidFill>
                  <a:srgbClr val="006600"/>
                </a:solidFill>
                <a:latin typeface="Arial" charset="0"/>
              </a:rPr>
              <a:t>para la aplicación de modelos de simulación de la calidad del recurso</a:t>
            </a:r>
            <a:r>
              <a:rPr lang="es-CO" sz="2600" b="1" dirty="0">
                <a:solidFill>
                  <a:srgbClr val="000000"/>
                </a:solidFill>
                <a:latin typeface="Arial" charset="0"/>
              </a:rPr>
              <a:t>, el Ministerio de Ambiente, Vivienda y Desarrollo Territorial expedirá, la </a:t>
            </a:r>
            <a:r>
              <a:rPr lang="es-CO" sz="2600" b="1" u="sng" dirty="0">
                <a:solidFill>
                  <a:srgbClr val="000099"/>
                </a:solidFill>
                <a:latin typeface="Arial" charset="0"/>
              </a:rPr>
              <a:t>Guía Nacional de Modelación del Recurso Hídrico</a:t>
            </a:r>
            <a:r>
              <a:rPr lang="es-CO" sz="2600" b="1" dirty="0">
                <a:solidFill>
                  <a:srgbClr val="000000"/>
                </a:solidFill>
                <a:latin typeface="Arial" charset="0"/>
              </a:rPr>
              <a:t>, con base en los insumos que aporte el Instituto de Hidrología, Meteorología y Estudios Ambientales – IDEAM.</a:t>
            </a:r>
          </a:p>
        </p:txBody>
      </p:sp>
    </p:spTree>
    <p:extLst>
      <p:ext uri="{BB962C8B-B14F-4D97-AF65-F5344CB8AC3E}">
        <p14:creationId xmlns:p14="http://schemas.microsoft.com/office/powerpoint/2010/main" val="2437793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388" y="260350"/>
            <a:ext cx="8785225" cy="64017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PARÁGRAFO. </a:t>
            </a:r>
            <a:r>
              <a:rPr lang="es-CO" sz="2000" b="1" u="sng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Mientras</a:t>
            </a: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el Ministerio de Ambiente y Desarrollo Sostenible, </a:t>
            </a:r>
            <a:r>
              <a:rPr lang="es-CO" sz="2000" b="1" u="sng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expide la Guía Nacional de Modelación del Recurso Hídrico</a:t>
            </a: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las autoridades ambientales competentes </a:t>
            </a:r>
            <a:r>
              <a:rPr lang="es-CO" sz="2000" b="1" u="sng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podrán seguir aplicando los modelos de simulación existentes que </a:t>
            </a:r>
            <a:r>
              <a:rPr lang="es-CO" sz="2000" b="1" u="sng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permitan determinar la capacidad asimilativa de sustancias biodegradables o acumulativas y la capacidad de dilución de sustancias no biodegradables, </a:t>
            </a:r>
            <a:r>
              <a:rPr lang="es-CO" sz="2000" b="1" u="sng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utilizando, por lo menos los siguientes parámetros</a:t>
            </a: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49263" indent="-449263" algn="just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	DBO5: Demanda bioquímica de oxígeno a cinco (5) días.</a:t>
            </a:r>
          </a:p>
          <a:p>
            <a:pPr marL="449263" indent="-449263" algn="just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	DQO: Demanda química de oxígeno.</a:t>
            </a:r>
          </a:p>
          <a:p>
            <a:pPr marL="449263" indent="-449263" algn="just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	SS: Sólidos suspendidos.</a:t>
            </a:r>
          </a:p>
          <a:p>
            <a:pPr marL="449263" indent="-449263" algn="just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4.	pH: Potencial del ion hidronio, H+</a:t>
            </a:r>
          </a:p>
          <a:p>
            <a:pPr marL="449263" indent="-449263" algn="just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5.	T: Temperatura.</a:t>
            </a:r>
          </a:p>
          <a:p>
            <a:pPr marL="449263" indent="-449263" algn="just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6.	</a:t>
            </a:r>
            <a:r>
              <a:rPr lang="es-CO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OD</a:t>
            </a: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Oxígeno disuelto.</a:t>
            </a:r>
          </a:p>
          <a:p>
            <a:pPr marL="449263" indent="-449263" algn="just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7.	Q: Caudal.</a:t>
            </a:r>
          </a:p>
          <a:p>
            <a:pPr marL="449263" indent="-449263" algn="just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8.	Datos Hidrobiológicos.</a:t>
            </a:r>
          </a:p>
          <a:p>
            <a:pPr marL="449263" indent="-449263" algn="just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9.	Coliformes Totales y Coliformes Fecales.</a:t>
            </a:r>
          </a:p>
        </p:txBody>
      </p:sp>
    </p:spTree>
    <p:extLst>
      <p:ext uri="{BB962C8B-B14F-4D97-AF65-F5344CB8AC3E}">
        <p14:creationId xmlns:p14="http://schemas.microsoft.com/office/powerpoint/2010/main" val="4276768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Rectángulo"/>
          <p:cNvSpPr>
            <a:spLocks noChangeArrowheads="1"/>
          </p:cNvSpPr>
          <p:nvPr/>
        </p:nvSpPr>
        <p:spPr bwMode="auto">
          <a:xfrm>
            <a:off x="89694" y="914584"/>
            <a:ext cx="8964612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000" b="1" dirty="0">
                <a:solidFill>
                  <a:srgbClr val="000099"/>
                </a:solidFill>
                <a:latin typeface="Arial" charset="0"/>
              </a:rPr>
              <a:t>ARTÍCULO 2.2.3.3.1.8. PROCESO DE ORDENAMIENTO DEL RECURSO HÍDRICO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. El Ordenamiento del Recurso Hídrico por parte de la autoridad ambiental competente se realizará mediante el desarrollo de las siguientes fases:</a:t>
            </a:r>
          </a:p>
        </p:txBody>
      </p:sp>
      <p:sp>
        <p:nvSpPr>
          <p:cNvPr id="23555" name="2 Rectángulo"/>
          <p:cNvSpPr>
            <a:spLocks noChangeArrowheads="1"/>
          </p:cNvSpPr>
          <p:nvPr/>
        </p:nvSpPr>
        <p:spPr bwMode="auto">
          <a:xfrm>
            <a:off x="89694" y="2309921"/>
            <a:ext cx="8964612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49263" indent="-449263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1.	</a:t>
            </a:r>
            <a:r>
              <a:rPr lang="es-CO" sz="2000" b="1" dirty="0">
                <a:solidFill>
                  <a:srgbClr val="006600"/>
                </a:solidFill>
                <a:latin typeface="Arial" charset="0"/>
              </a:rPr>
              <a:t>DECLARATORIA DE ORDENAMIENTO.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 Una vez establecida la prioridad y gradualidad de ordenamiento del cuerpo de agua de que se trate, la autoridad ambiental competente mediante resolución, </a:t>
            </a:r>
            <a:r>
              <a:rPr lang="es-CO" sz="2000" b="1" u="sng" dirty="0">
                <a:solidFill>
                  <a:srgbClr val="006600"/>
                </a:solidFill>
                <a:latin typeface="Arial" charset="0"/>
              </a:rPr>
              <a:t>declarará en ordenamiento el cuerpo de agua y/o acuífero y definirá el cronograma de trabajo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, de acuerdo con las demás fases previstas en el presente artículo.</a:t>
            </a:r>
          </a:p>
          <a:p>
            <a:pPr marL="449263" indent="-449263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2.	</a:t>
            </a:r>
            <a:r>
              <a:rPr lang="es-CO" sz="2000" b="1" dirty="0">
                <a:solidFill>
                  <a:srgbClr val="006600"/>
                </a:solidFill>
                <a:latin typeface="Arial" charset="0"/>
              </a:rPr>
              <a:t>DIAGNÓSTICO.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 Fase en la cual se caracteriza la situación ambiental actual del cuerpo de agua y/o acuífero, involucrando variables físicas, químicas y bióticas y aspectos antrópicos que influyen en la calidad y la cantidad del recurso.</a:t>
            </a:r>
          </a:p>
        </p:txBody>
      </p:sp>
    </p:spTree>
    <p:extLst>
      <p:ext uri="{BB962C8B-B14F-4D97-AF65-F5344CB8AC3E}">
        <p14:creationId xmlns:p14="http://schemas.microsoft.com/office/powerpoint/2010/main" val="3142406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67286" y="126989"/>
            <a:ext cx="8665699" cy="674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 algn="ctr"/>
            <a:r>
              <a:rPr lang="es-CO" sz="2400" b="1" dirty="0">
                <a:solidFill>
                  <a:srgbClr val="000066"/>
                </a:solidFill>
                <a:latin typeface="&amp;quot"/>
              </a:rPr>
              <a:t>ORDENAMIENTO DEL RECURSO HÍDRICO</a:t>
            </a:r>
          </a:p>
          <a:p>
            <a:pPr marL="365125" indent="-365125" algn="ctr"/>
            <a:r>
              <a:rPr lang="es-CO" sz="2400" b="1" dirty="0">
                <a:solidFill>
                  <a:srgbClr val="000066"/>
                </a:solidFill>
                <a:latin typeface="&amp;quot"/>
              </a:rPr>
              <a:t>ASPECTOS GENERALES</a:t>
            </a:r>
          </a:p>
          <a:p>
            <a:pPr algn="just"/>
            <a:endParaRPr lang="es-CO" sz="2400" b="1" dirty="0">
              <a:latin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400" b="1" dirty="0">
                <a:latin typeface="Arial" panose="020B0604020202020204" pitchFamily="34" charset="0"/>
              </a:rPr>
              <a:t>El Plan de Ordenamiento del Recurso Hídrico - PORH es el instrumento de planificación que le permite a la </a:t>
            </a:r>
            <a:r>
              <a:rPr lang="es-CO" sz="2400" b="1" u="sng" dirty="0">
                <a:solidFill>
                  <a:srgbClr val="006600"/>
                </a:solidFill>
                <a:latin typeface="Arial" panose="020B0604020202020204" pitchFamily="34" charset="0"/>
              </a:rPr>
              <a:t>Autoridad Ambiental Competente</a:t>
            </a:r>
            <a:r>
              <a:rPr lang="es-CO" sz="2400" b="1" dirty="0">
                <a:latin typeface="Arial" panose="020B0604020202020204" pitchFamily="34" charset="0"/>
              </a:rPr>
              <a:t> </a:t>
            </a:r>
            <a:r>
              <a:rPr lang="es-CO" sz="2400" b="1" dirty="0">
                <a:solidFill>
                  <a:srgbClr val="000066"/>
                </a:solidFill>
                <a:latin typeface="Arial" panose="020B0604020202020204" pitchFamily="34" charset="0"/>
              </a:rPr>
              <a:t>intervenir los cuerpos de agua</a:t>
            </a:r>
            <a:r>
              <a:rPr lang="es-CO" sz="2400" b="1" dirty="0">
                <a:latin typeface="Arial" panose="020B0604020202020204" pitchFamily="34" charset="0"/>
              </a:rPr>
              <a:t>, con el objeto de </a:t>
            </a:r>
            <a:r>
              <a:rPr lang="es-CO" sz="2400" b="1" dirty="0">
                <a:solidFill>
                  <a:srgbClr val="000066"/>
                </a:solidFill>
                <a:latin typeface="Arial" panose="020B0604020202020204" pitchFamily="34" charset="0"/>
              </a:rPr>
              <a:t>alcanzar y mantener las condiciones de calidad y cantidad requeridas para garantizar su funcionalidad eco-sistémica y sus usos actuales y potenciales, en un horizonte mínimo de diez años</a:t>
            </a:r>
            <a:r>
              <a:rPr lang="es-CO" sz="2400" b="1" dirty="0">
                <a:latin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400" b="1" dirty="0">
                <a:solidFill>
                  <a:srgbClr val="000066"/>
                </a:solidFill>
                <a:latin typeface="Arial" panose="020B0604020202020204" pitchFamily="34" charset="0"/>
              </a:rPr>
              <a:t>Donde se determine la destinación del agua para diferentes usos, manteniendo las condiciones de calidad, cantidad y disponibilidad; preservando la vida acuática, y al mismo tiempo, seguir desarrollando actividades sociales y productivas.</a:t>
            </a:r>
          </a:p>
        </p:txBody>
      </p:sp>
    </p:spTree>
    <p:extLst>
      <p:ext uri="{BB962C8B-B14F-4D97-AF65-F5344CB8AC3E}">
        <p14:creationId xmlns:p14="http://schemas.microsoft.com/office/powerpoint/2010/main" val="40967635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Rectángulo"/>
          <p:cNvSpPr>
            <a:spLocks noChangeArrowheads="1"/>
          </p:cNvSpPr>
          <p:nvPr/>
        </p:nvSpPr>
        <p:spPr bwMode="auto">
          <a:xfrm>
            <a:off x="323850" y="94901"/>
            <a:ext cx="8496300" cy="38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b="1" dirty="0">
                <a:solidFill>
                  <a:srgbClr val="000099"/>
                </a:solidFill>
                <a:latin typeface="Arial" charset="0"/>
              </a:rPr>
              <a:t>CONTINUACIÓN PROCESO DE ORDENAMIENTO DEL RECURSO HÍDRICO</a:t>
            </a:r>
            <a:endParaRPr lang="es-CO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579" name="2 Rectángulo"/>
          <p:cNvSpPr>
            <a:spLocks noChangeArrowheads="1"/>
          </p:cNvSpPr>
          <p:nvPr/>
        </p:nvSpPr>
        <p:spPr bwMode="auto">
          <a:xfrm>
            <a:off x="34105" y="404664"/>
            <a:ext cx="8917807" cy="634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49263" indent="-449263" algn="just">
              <a:spcBef>
                <a:spcPts val="600"/>
              </a:spcBef>
              <a:spcAft>
                <a:spcPts val="600"/>
              </a:spcAft>
            </a:pP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2.	</a:t>
            </a:r>
            <a:r>
              <a:rPr lang="es-CO" sz="2000" b="1" dirty="0">
                <a:solidFill>
                  <a:srgbClr val="006600"/>
                </a:solidFill>
                <a:latin typeface="Arial" charset="0"/>
              </a:rPr>
              <a:t>DIAGNÓSTICO. Continuación.</a:t>
            </a:r>
            <a:endParaRPr lang="es-CO" sz="2000" b="1" dirty="0">
              <a:solidFill>
                <a:srgbClr val="000000"/>
              </a:solidFill>
              <a:latin typeface="Arial" charset="0"/>
            </a:endParaRPr>
          </a:p>
          <a:p>
            <a:pPr marL="449263" indent="-449263" algn="just">
              <a:spcBef>
                <a:spcPts val="600"/>
              </a:spcBef>
              <a:spcAft>
                <a:spcPts val="600"/>
              </a:spcAft>
            </a:pP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	Implica por lo menos la revisión, organización, clasificación y utilización de la </a:t>
            </a:r>
            <a:r>
              <a:rPr lang="es-CO" sz="2000" b="1" u="sng" dirty="0">
                <a:solidFill>
                  <a:srgbClr val="000099"/>
                </a:solidFill>
                <a:latin typeface="Arial" charset="0"/>
              </a:rPr>
              <a:t>información existente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, los resultados de los </a:t>
            </a:r>
            <a:r>
              <a:rPr lang="es-CO" sz="2000" b="1" u="sng" dirty="0">
                <a:solidFill>
                  <a:srgbClr val="000099"/>
                </a:solidFill>
                <a:latin typeface="Arial" charset="0"/>
              </a:rPr>
              <a:t>programas de monitoreo de calidad y cantidad del agua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 en caso de que existan, los censos de usuarios, el inventario de obras hidráulicas, la oferta y demanda del agua, </a:t>
            </a:r>
            <a:r>
              <a:rPr lang="es-CO" sz="2000" b="1" u="sng" dirty="0">
                <a:solidFill>
                  <a:srgbClr val="000099"/>
                </a:solidFill>
                <a:latin typeface="Arial" charset="0"/>
              </a:rPr>
              <a:t>el establecimiento del perfil de calidad actual del cuerpo de agua y/o acuífero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, la determinación de los </a:t>
            </a:r>
            <a:r>
              <a:rPr lang="es-CO" sz="2000" b="1" u="sng" dirty="0">
                <a:solidFill>
                  <a:srgbClr val="006600"/>
                </a:solidFill>
                <a:latin typeface="Arial" charset="0"/>
              </a:rPr>
              <a:t>problemas sociales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 derivados del uso del recurso y otros aspectos que la autoridad ambiental competente considere pertinentes.</a:t>
            </a:r>
          </a:p>
          <a:p>
            <a:pPr marL="449263" indent="-449263" algn="just">
              <a:spcBef>
                <a:spcPts val="600"/>
              </a:spcBef>
              <a:spcAft>
                <a:spcPts val="600"/>
              </a:spcAft>
            </a:pP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3.	</a:t>
            </a:r>
            <a:r>
              <a:rPr lang="es-CO" sz="2000" b="1" dirty="0">
                <a:solidFill>
                  <a:srgbClr val="006600"/>
                </a:solidFill>
                <a:latin typeface="Arial" charset="0"/>
              </a:rPr>
              <a:t>IDENTIFICACIÓN DE LOS USOS POTENCIALES DEL RECURSO. 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A partir de los resultados del diagnóstico, se deben identificar los usos potenciales del recurso en función de sus condiciones naturales y los conflictos existentes o potenciales.</a:t>
            </a:r>
          </a:p>
          <a:p>
            <a:pPr marL="449263" indent="-449263" algn="just">
              <a:spcBef>
                <a:spcPts val="600"/>
              </a:spcBef>
              <a:spcAft>
                <a:spcPts val="600"/>
              </a:spcAft>
            </a:pP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s-CO" sz="2400" b="1" dirty="0">
                <a:latin typeface="Arial" charset="0"/>
              </a:rPr>
              <a:t>Para tal efecto</a:t>
            </a:r>
            <a:r>
              <a:rPr lang="es-CO" sz="2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s-CO" sz="2400" b="1" u="sng" dirty="0">
                <a:solidFill>
                  <a:srgbClr val="006600"/>
                </a:solidFill>
                <a:latin typeface="Arial" charset="0"/>
              </a:rPr>
              <a:t>se deben aplicar los modelos de simulación de la calidad del agua para varios escenarios probables, los cuales deben tener como propósito la mejor condición natural factible para el recurso</a:t>
            </a:r>
            <a:r>
              <a:rPr lang="es-CO" sz="2400" b="1" u="sng" dirty="0">
                <a:solidFill>
                  <a:srgbClr val="FF0000"/>
                </a:solidFill>
                <a:latin typeface="Arial" charset="0"/>
              </a:rPr>
              <a:t>.</a:t>
            </a:r>
            <a:endParaRPr lang="es-CO" sz="2000" b="1" u="sng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3728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Rectángulo"/>
          <p:cNvSpPr>
            <a:spLocks noChangeArrowheads="1"/>
          </p:cNvSpPr>
          <p:nvPr/>
        </p:nvSpPr>
        <p:spPr bwMode="auto">
          <a:xfrm>
            <a:off x="323850" y="332656"/>
            <a:ext cx="8496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b="1" dirty="0">
                <a:solidFill>
                  <a:srgbClr val="000099"/>
                </a:solidFill>
                <a:latin typeface="Arial" charset="0"/>
              </a:rPr>
              <a:t>CONTINUACIÓN PROCESO DE ORDENAMIENTO DEL RECURSO HÍDRICO</a:t>
            </a:r>
            <a:endParaRPr lang="es-CO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3" name="2 Rectángulo"/>
          <p:cNvSpPr>
            <a:spLocks noChangeArrowheads="1"/>
          </p:cNvSpPr>
          <p:nvPr/>
        </p:nvSpPr>
        <p:spPr bwMode="auto">
          <a:xfrm>
            <a:off x="250825" y="830405"/>
            <a:ext cx="864235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9263" indent="-449263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3.	</a:t>
            </a:r>
            <a:r>
              <a:rPr lang="es-CO" sz="2000" b="1" dirty="0">
                <a:solidFill>
                  <a:srgbClr val="006600"/>
                </a:solidFill>
                <a:latin typeface="Arial" charset="0"/>
              </a:rPr>
              <a:t>DIAGNÓSTICO. Continuación.</a:t>
            </a:r>
            <a:endParaRPr lang="es-CO" sz="2000" b="1" dirty="0">
              <a:solidFill>
                <a:srgbClr val="000000"/>
              </a:solidFill>
              <a:latin typeface="Arial" charset="0"/>
            </a:endParaRPr>
          </a:p>
          <a:p>
            <a:pPr marL="449263" indent="-449263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s-CO" sz="2000" b="1" u="sng" dirty="0">
                <a:solidFill>
                  <a:srgbClr val="006600"/>
                </a:solidFill>
                <a:latin typeface="Arial" charset="0"/>
              </a:rPr>
              <a:t>Los escenarios empleados en la simulación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, deben incluir los aspectos </a:t>
            </a:r>
            <a:r>
              <a:rPr lang="es-CO" sz="2000" b="1" u="sng" dirty="0">
                <a:solidFill>
                  <a:srgbClr val="006600"/>
                </a:solidFill>
                <a:latin typeface="Arial" charset="0"/>
              </a:rPr>
              <a:t>ambientales, sociales, culturales y económicos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, así como la gradualidad de las actividades a realizar, para garantizar la sostenibilidad del Plan de Ordenamiento del Recurso Hídrico.</a:t>
            </a:r>
          </a:p>
          <a:p>
            <a:pPr marL="449263" indent="-449263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4.	</a:t>
            </a:r>
            <a:r>
              <a:rPr lang="es-CO" sz="2000" b="1" u="sng" dirty="0">
                <a:solidFill>
                  <a:srgbClr val="006600"/>
                </a:solidFill>
                <a:latin typeface="Arial" charset="0"/>
              </a:rPr>
              <a:t>ELABORACIÓN DEL PLAN DE ORDENAMIENTO DEL RECURSO HÍDRICO</a:t>
            </a:r>
            <a:r>
              <a:rPr lang="es-CO" sz="2000" b="1" dirty="0">
                <a:solidFill>
                  <a:srgbClr val="006600"/>
                </a:solidFill>
                <a:latin typeface="Arial" charset="0"/>
              </a:rPr>
              <a:t>.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 La autoridad ambiental competente, con fundamento en la información obtenida del diagnóstico y de la identificación de los usos potenciales del cuerpo de agua y/o acuífero, </a:t>
            </a:r>
            <a:r>
              <a:rPr lang="es-CO" sz="2000" b="1" u="sng" dirty="0">
                <a:solidFill>
                  <a:srgbClr val="003399"/>
                </a:solidFill>
                <a:latin typeface="Arial" charset="0"/>
              </a:rPr>
              <a:t>ELABORARÁ UN DOCUMENTO QUE CONTENGA COMO MÍNIMO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:</a:t>
            </a:r>
          </a:p>
        </p:txBody>
      </p:sp>
      <p:sp>
        <p:nvSpPr>
          <p:cNvPr id="25604" name="3 Rectángulo"/>
          <p:cNvSpPr>
            <a:spLocks noChangeArrowheads="1"/>
          </p:cNvSpPr>
          <p:nvPr/>
        </p:nvSpPr>
        <p:spPr bwMode="auto">
          <a:xfrm>
            <a:off x="683964" y="4855917"/>
            <a:ext cx="8064500" cy="195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9263" indent="-449263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000" b="1" u="sng" dirty="0">
                <a:solidFill>
                  <a:srgbClr val="006600"/>
                </a:solidFill>
                <a:latin typeface="Arial" charset="0"/>
              </a:rPr>
              <a:t>a. La clasificación del cuerpo de agua</a:t>
            </a:r>
            <a:r>
              <a:rPr lang="es-CO" sz="2000" b="1" dirty="0">
                <a:solidFill>
                  <a:srgbClr val="000066"/>
                </a:solidFill>
                <a:latin typeface="Arial" charset="0"/>
              </a:rPr>
              <a:t> en ordenamiento</a:t>
            </a:r>
            <a:r>
              <a:rPr lang="es-CO" sz="2000" b="1" u="sng" dirty="0">
                <a:solidFill>
                  <a:srgbClr val="006600"/>
                </a:solidFill>
                <a:latin typeface="Arial" charset="0"/>
              </a:rPr>
              <a:t>,</a:t>
            </a:r>
          </a:p>
          <a:p>
            <a:pPr marL="449263" indent="-449263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000" b="1" u="sng" dirty="0">
                <a:solidFill>
                  <a:srgbClr val="006600"/>
                </a:solidFill>
                <a:latin typeface="Arial" charset="0"/>
              </a:rPr>
              <a:t>b. El inventario de usuarios,</a:t>
            </a:r>
          </a:p>
          <a:p>
            <a:pPr marL="449263" indent="-449263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000" b="1" u="sng" dirty="0">
                <a:solidFill>
                  <a:srgbClr val="006600"/>
                </a:solidFill>
                <a:latin typeface="Arial" charset="0"/>
              </a:rPr>
              <a:t>c. El uso o usos a asignar,</a:t>
            </a:r>
          </a:p>
          <a:p>
            <a:pPr marL="449263" indent="-449263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000" b="1" u="sng" dirty="0">
                <a:solidFill>
                  <a:srgbClr val="006600"/>
                </a:solidFill>
                <a:latin typeface="Arial" charset="0"/>
              </a:rPr>
              <a:t>d. Los criterios de calidad para cada uso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6561983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Rectángulo"/>
          <p:cNvSpPr>
            <a:spLocks noChangeArrowheads="1"/>
          </p:cNvSpPr>
          <p:nvPr/>
        </p:nvSpPr>
        <p:spPr bwMode="auto">
          <a:xfrm>
            <a:off x="323850" y="476250"/>
            <a:ext cx="84963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b="1">
                <a:solidFill>
                  <a:srgbClr val="000099"/>
                </a:solidFill>
                <a:latin typeface="Arial" charset="0"/>
              </a:rPr>
              <a:t>CONTINUACIÓN PROCESO DE ORDENAMIENTO DEL RECURSO HÍDRICO</a:t>
            </a:r>
            <a:endParaRPr lang="es-CO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23850" y="1479550"/>
            <a:ext cx="8415973" cy="4567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 algn="just" fontAlgn="auto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e.	</a:t>
            </a:r>
            <a:r>
              <a:rPr lang="es-CO" sz="2000" b="1" u="sng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Los objetivos de calidad</a:t>
            </a:r>
            <a:r>
              <a:rPr lang="es-CO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a alcanzar en el </a:t>
            </a:r>
            <a:r>
              <a:rPr lang="es-CO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corto, mediano y largo plazo,</a:t>
            </a:r>
          </a:p>
          <a:p>
            <a:pPr marL="449263" indent="-449263" algn="just" fontAlgn="auto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f.	</a:t>
            </a:r>
            <a:r>
              <a:rPr lang="es-CO" sz="2000" b="1" u="sng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Las metas quinquenales de reducción de cargas contaminantes</a:t>
            </a:r>
            <a:r>
              <a:rPr lang="es-CO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de que trata el Decreto 1076 de 2015, o la norma que lo modifique, adicione o sustituya.</a:t>
            </a:r>
          </a:p>
          <a:p>
            <a:pPr marL="449263" indent="-449263" algn="just" fontAlgn="auto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g.	La articulación con el Plan de Ordenación de Cuencas Hidrográficas en caso de existir </a:t>
            </a:r>
            <a:r>
              <a:rPr lang="es-CO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CO" sz="20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POMCA</a:t>
            </a:r>
            <a:r>
              <a:rPr lang="es-CO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s-CO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y,</a:t>
            </a:r>
          </a:p>
          <a:p>
            <a:pPr marL="449263" indent="-449263" algn="just" fontAlgn="auto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h.	</a:t>
            </a:r>
            <a:r>
              <a:rPr lang="es-CO" sz="2000" b="1" u="sng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El programa de seguimiento y monitoreo</a:t>
            </a:r>
            <a:r>
              <a:rPr lang="es-CO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O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del Plan de Ordenamiento del Recurso Hídrico.</a:t>
            </a:r>
          </a:p>
          <a:p>
            <a:pPr algn="just" fontAlgn="auto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EL PLAN DE ORDENAMIENTO DEL RECURSO HÍDRICO SERÁ ADOPTADO MEDIANTE RESOLUCIÓN.</a:t>
            </a:r>
          </a:p>
        </p:txBody>
      </p:sp>
    </p:spTree>
    <p:extLst>
      <p:ext uri="{BB962C8B-B14F-4D97-AF65-F5344CB8AC3E}">
        <p14:creationId xmlns:p14="http://schemas.microsoft.com/office/powerpoint/2010/main" val="4839865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Rectángulo"/>
          <p:cNvSpPr>
            <a:spLocks noChangeArrowheads="1"/>
          </p:cNvSpPr>
          <p:nvPr/>
        </p:nvSpPr>
        <p:spPr bwMode="auto">
          <a:xfrm>
            <a:off x="350589" y="1340768"/>
            <a:ext cx="8397875" cy="480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000" b="1" dirty="0">
                <a:solidFill>
                  <a:srgbClr val="006600"/>
                </a:solidFill>
                <a:latin typeface="Arial" charset="0"/>
              </a:rPr>
              <a:t>PARÁGRAFO 1.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 En todo caso, el </a:t>
            </a:r>
            <a:r>
              <a:rPr lang="es-CO" sz="2000" b="1" u="sng" dirty="0">
                <a:solidFill>
                  <a:srgbClr val="006600"/>
                </a:solidFill>
                <a:latin typeface="Arial" charset="0"/>
              </a:rPr>
              <a:t>Plan de Ordenamiento del Recurso Hídrico 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deberá definir </a:t>
            </a:r>
            <a:r>
              <a:rPr lang="es-CO" sz="2000" b="1" u="sng" dirty="0">
                <a:solidFill>
                  <a:srgbClr val="006600"/>
                </a:solidFill>
                <a:latin typeface="Arial" charset="0"/>
              </a:rPr>
              <a:t>la conveniencia de adelantar la reglamentación del uso de las aguas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, de conformidad con lo establecido en el artículo 108 del Decreto 1541 de 1978 </a:t>
            </a:r>
            <a:r>
              <a:rPr lang="es-CO" sz="2000" b="1" u="sng" dirty="0">
                <a:solidFill>
                  <a:srgbClr val="006600"/>
                </a:solidFill>
                <a:latin typeface="Arial" charset="0"/>
              </a:rPr>
              <a:t>y la reglamentación de vertimientos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 según lo dispuesto en el presente decreto </a:t>
            </a:r>
            <a:r>
              <a:rPr lang="es-CO" sz="2000" b="1" u="sng" dirty="0">
                <a:solidFill>
                  <a:srgbClr val="006600"/>
                </a:solidFill>
                <a:latin typeface="Arial" charset="0"/>
              </a:rPr>
              <a:t>o de administrar el cuerpo de agua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 a través de concesiones de agua y permisos de vertimiento.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000" b="1" dirty="0">
                <a:solidFill>
                  <a:srgbClr val="000066"/>
                </a:solidFill>
                <a:latin typeface="Arial" charset="0"/>
              </a:rPr>
              <a:t>ASÍ MISMO, </a:t>
            </a:r>
            <a:r>
              <a:rPr lang="es-CO" sz="2000" b="1" u="sng" dirty="0">
                <a:solidFill>
                  <a:srgbClr val="000066"/>
                </a:solidFill>
                <a:latin typeface="Arial" charset="0"/>
              </a:rPr>
              <a:t>DARÁ LUGAR AL</a:t>
            </a:r>
            <a:r>
              <a:rPr lang="es-CO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s-CO" sz="2000" b="1" u="sng" dirty="0">
                <a:solidFill>
                  <a:srgbClr val="FF0000"/>
                </a:solidFill>
                <a:latin typeface="Arial" charset="0"/>
              </a:rPr>
              <a:t>AJUSTE DE</a:t>
            </a:r>
            <a:r>
              <a:rPr lang="es-CO" sz="2000" b="1" u="sng" dirty="0">
                <a:solidFill>
                  <a:srgbClr val="006600"/>
                </a:solidFill>
                <a:latin typeface="Arial" charset="0"/>
              </a:rPr>
              <a:t> LA REGLAMENTACIÓN DEL USO DE LAS AGUAS, DE LA REGLAMENTACIÓN DE VERTIMIENTOS, DE LAS CONCESIONES, DE LOS PERMISOS DE VERTIMIENTO</a:t>
            </a:r>
            <a:r>
              <a:rPr lang="es-CO" sz="2000" b="1" dirty="0">
                <a:solidFill>
                  <a:srgbClr val="000066"/>
                </a:solidFill>
                <a:latin typeface="Arial" charset="0"/>
              </a:rPr>
              <a:t>, </a:t>
            </a:r>
            <a:r>
              <a:rPr lang="es-CO" sz="2000" b="1" u="sng" dirty="0">
                <a:solidFill>
                  <a:srgbClr val="006600"/>
                </a:solidFill>
                <a:latin typeface="Arial" charset="0"/>
              </a:rPr>
              <a:t>DE LOS PLANES DE CUMPLIMIENTO Y DE LOS PLANES DE SANEAMIENTO Y MANEJO DE VERTIMIENTOS Y DE LAS METAS DE REDUCCIÓN</a:t>
            </a:r>
            <a:r>
              <a:rPr lang="es-CO" sz="2000" b="1" dirty="0">
                <a:solidFill>
                  <a:srgbClr val="000066"/>
                </a:solidFill>
                <a:latin typeface="Arial" charset="0"/>
              </a:rPr>
              <a:t>, SEGÚN EL CASO.</a:t>
            </a:r>
          </a:p>
        </p:txBody>
      </p:sp>
      <p:sp>
        <p:nvSpPr>
          <p:cNvPr id="27651" name="2 Rectángulo"/>
          <p:cNvSpPr>
            <a:spLocks noChangeArrowheads="1"/>
          </p:cNvSpPr>
          <p:nvPr/>
        </p:nvSpPr>
        <p:spPr bwMode="auto">
          <a:xfrm>
            <a:off x="323850" y="527050"/>
            <a:ext cx="8496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b="1">
                <a:solidFill>
                  <a:srgbClr val="000099"/>
                </a:solidFill>
                <a:latin typeface="Arial" charset="0"/>
              </a:rPr>
              <a:t>CONTINUACIÓN PROCESO DE ORDENAMIENTO DEL RECURSO HÍDRICO</a:t>
            </a:r>
            <a:endParaRPr lang="es-CO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7210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Rectángulo"/>
          <p:cNvSpPr>
            <a:spLocks noChangeArrowheads="1"/>
          </p:cNvSpPr>
          <p:nvPr/>
        </p:nvSpPr>
        <p:spPr bwMode="auto">
          <a:xfrm>
            <a:off x="539750" y="3060700"/>
            <a:ext cx="8064500" cy="305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000" b="1" dirty="0">
                <a:solidFill>
                  <a:srgbClr val="000066"/>
                </a:solidFill>
                <a:latin typeface="Arial" charset="0"/>
              </a:rPr>
              <a:t>PARÁGRAFO 3.</a:t>
            </a:r>
            <a:r>
              <a:rPr lang="es-CO" sz="2000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s-CO" sz="2000" b="1" u="sng" dirty="0">
                <a:solidFill>
                  <a:srgbClr val="006600"/>
                </a:solidFill>
                <a:latin typeface="Arial" charset="0"/>
              </a:rPr>
              <a:t>El Plan de Ordenamiento del Recurso Hídrico, tendrá un horizonte </a:t>
            </a:r>
            <a:r>
              <a:rPr lang="es-CO" sz="2000" b="1" u="sng" dirty="0">
                <a:solidFill>
                  <a:srgbClr val="000066"/>
                </a:solidFill>
                <a:latin typeface="Arial" charset="0"/>
              </a:rPr>
              <a:t>mínimo de diez (10) años</a:t>
            </a:r>
            <a:r>
              <a:rPr lang="es-CO" sz="2000" b="1" u="sng" dirty="0">
                <a:solidFill>
                  <a:srgbClr val="006600"/>
                </a:solidFill>
                <a:latin typeface="Arial" charset="0"/>
              </a:rPr>
              <a:t> y su ejecución se llevará a cabo para las etapas de </a:t>
            </a:r>
            <a:r>
              <a:rPr lang="es-CO" sz="2000" b="1" u="sng" dirty="0">
                <a:solidFill>
                  <a:srgbClr val="000066"/>
                </a:solidFill>
                <a:latin typeface="Arial" charset="0"/>
              </a:rPr>
              <a:t>corto, mediano y largo plazo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La </a:t>
            </a:r>
            <a:r>
              <a:rPr lang="es-CO" sz="2000" b="1" u="sng" dirty="0">
                <a:solidFill>
                  <a:srgbClr val="006600"/>
                </a:solidFill>
                <a:latin typeface="Arial" charset="0"/>
              </a:rPr>
              <a:t>revisión y/o ajuste</a:t>
            </a:r>
            <a:r>
              <a:rPr lang="es-CO" sz="2000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del plan deberá realizarse al vencimiento del período previsto para el cumplimiento de </a:t>
            </a:r>
            <a:r>
              <a:rPr lang="es-CO" sz="2000" b="1" u="sng" dirty="0">
                <a:solidFill>
                  <a:srgbClr val="006600"/>
                </a:solidFill>
                <a:latin typeface="Arial" charset="0"/>
              </a:rPr>
              <a:t>los objetivos de calidad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 y con base en los resultados del </a:t>
            </a:r>
            <a:r>
              <a:rPr lang="es-CO" sz="2000" b="1" u="sng" dirty="0">
                <a:solidFill>
                  <a:srgbClr val="006600"/>
                </a:solidFill>
                <a:latin typeface="Arial" charset="0"/>
              </a:rPr>
              <a:t>programa de seguimiento y monitoreo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O" sz="2000" b="1" u="sng" dirty="0">
                <a:solidFill>
                  <a:srgbClr val="006600"/>
                </a:solidFill>
                <a:latin typeface="Arial" charset="0"/>
              </a:rPr>
              <a:t>del Plan de Ordenamiento del Recurso Hídrico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sp>
        <p:nvSpPr>
          <p:cNvPr id="28675" name="2 Rectángulo"/>
          <p:cNvSpPr>
            <a:spLocks noChangeArrowheads="1"/>
          </p:cNvSpPr>
          <p:nvPr/>
        </p:nvSpPr>
        <p:spPr bwMode="auto">
          <a:xfrm>
            <a:off x="252413" y="993172"/>
            <a:ext cx="8496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b="1" dirty="0">
                <a:solidFill>
                  <a:srgbClr val="000099"/>
                </a:solidFill>
                <a:latin typeface="Arial" charset="0"/>
              </a:rPr>
              <a:t>CONTINUACIÓN PROCESO DE ORDENAMIENTO DEL RECURSO HÍDRICO</a:t>
            </a:r>
            <a:endParaRPr lang="es-CO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6" name="3 Rectángulo"/>
          <p:cNvSpPr>
            <a:spLocks noChangeArrowheads="1"/>
          </p:cNvSpPr>
          <p:nvPr/>
        </p:nvSpPr>
        <p:spPr bwMode="auto">
          <a:xfrm>
            <a:off x="539750" y="1755815"/>
            <a:ext cx="8064500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000" b="1" dirty="0">
                <a:solidFill>
                  <a:srgbClr val="006600"/>
                </a:solidFill>
                <a:latin typeface="Arial" charset="0"/>
              </a:rPr>
              <a:t>PARÁGRAFO 2.</a:t>
            </a:r>
            <a:r>
              <a:rPr lang="es-CO" sz="2000" b="1" dirty="0">
                <a:latin typeface="Arial" charset="0"/>
              </a:rPr>
              <a:t> El Ministerio de Ambiente, Vivienda y Desarrollo Territorial expedirá la </a:t>
            </a:r>
            <a:r>
              <a:rPr lang="es-CO" sz="2000" b="1" u="sng" dirty="0">
                <a:latin typeface="Arial" charset="0"/>
              </a:rPr>
              <a:t>Guía para el Ordenamiento del Recurso Hídrico</a:t>
            </a:r>
            <a:r>
              <a:rPr lang="es-CO" sz="2000" b="1" dirty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18611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79512" y="1065630"/>
            <a:ext cx="8784976" cy="318281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200000"/>
              </a:lnSpc>
            </a:pPr>
            <a:r>
              <a:rPr lang="es-CO" sz="1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RESALTAR….</a:t>
            </a:r>
          </a:p>
          <a:p>
            <a:pPr>
              <a:lnSpc>
                <a:spcPct val="200000"/>
              </a:lnSpc>
            </a:pPr>
            <a:r>
              <a:rPr lang="es-CO" sz="11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CONTENIDO DEL DOCUMENTO DE PORH</a:t>
            </a:r>
          </a:p>
          <a:p>
            <a:pPr>
              <a:lnSpc>
                <a:spcPct val="200000"/>
              </a:lnSpc>
            </a:pPr>
            <a:r>
              <a:rPr lang="es-CO" sz="8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ACORDE AL NUMERAL 4 Y PARÁGRAFOS DEL ARTÍCULO 2.2.3.3.1.8. DEL DECRETO 1076 DEL 26 DE MAYO DE 2015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79512" y="4290131"/>
            <a:ext cx="8784976" cy="1455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CO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ESTRUCTURA DEL ORDENAMIENTO DEL RECURSO HÍDRICO EN EL MARCO DEL SCAE - ONU</a:t>
            </a:r>
          </a:p>
        </p:txBody>
      </p:sp>
    </p:spTree>
    <p:extLst>
      <p:ext uri="{BB962C8B-B14F-4D97-AF65-F5344CB8AC3E}">
        <p14:creationId xmlns:p14="http://schemas.microsoft.com/office/powerpoint/2010/main" val="19166774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0677" y="237753"/>
            <a:ext cx="8876714" cy="6506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CO" sz="16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CLASIFICACIÓN</a:t>
            </a: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 DEL CUERPO DE AGUA EN ORDENAMIENTO,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CO" sz="16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INVENTARIO</a:t>
            </a: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 DE USUARIOS, </a:t>
            </a:r>
            <a:r>
              <a:rPr lang="es-CO" sz="16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(Tipo Usuarios, Legales e ilegales)</a:t>
            </a:r>
            <a:endParaRPr lang="es-CO" sz="1600" u="sng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EL USO O </a:t>
            </a:r>
            <a:r>
              <a:rPr lang="es-CO" sz="16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USOS</a:t>
            </a: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 A ASIGNAR, </a:t>
            </a:r>
            <a:r>
              <a:rPr lang="es-CO" sz="16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(Evaluando Oferta, Disponibilidad y Calidad) </a:t>
            </a:r>
            <a:endParaRPr lang="es-CO" sz="1600" u="sng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CO" sz="16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CRITERIOS DE CALIDAD</a:t>
            </a: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 PARA CADA USO, </a:t>
            </a:r>
            <a:r>
              <a:rPr lang="es-CO" sz="16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(Evaluando el ICA IDEAM)</a:t>
            </a:r>
          </a:p>
          <a:p>
            <a:pPr marL="342900" indent="-342900" algn="just" defTabSz="2667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LOS OBJETIVOS DE CALIDAD A ALCANZAR EN EL CORTO, MEDIANO Y LARGO PLAZO, </a:t>
            </a:r>
            <a:r>
              <a:rPr lang="es-CO" sz="16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(Para todas las fuentes hídricas superficiales y por cota topográfica)</a:t>
            </a: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defTabSz="2667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LAS METAS QUINQUENALES DE REDUCCIÓN DE CARGAS CONTAMINANTES DE QUE TRATA EL DECRETO 1076 DE 2015, O LA NORMA QUE LO MODIFIQUE, ADICIONE O SUSTITUYA </a:t>
            </a:r>
            <a:r>
              <a:rPr lang="es-CO" sz="16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(Tasa Retributiva).</a:t>
            </a:r>
            <a:endParaRPr lang="es-CO" sz="1600" u="sng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defTabSz="2667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LA ARTICULACIÓN CON EL PLAN DE ORDENACIÓN DE CUENCAS HIDROGRÁFICAS EN CASO DE EXISTIR </a:t>
            </a:r>
            <a:r>
              <a:rPr lang="es-CO" sz="16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O" sz="1600" b="1" u="sng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POMCA</a:t>
            </a:r>
            <a:r>
              <a:rPr lang="es-CO" sz="16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Y,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defTabSz="2667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EL PROGRAMA DE SEGUIMIENTO Y MONITOREO DEL PLAN DE ORDENAMIENTO DEL RECURSO HÍDRICO </a:t>
            </a:r>
            <a:r>
              <a:rPr lang="es-CO" sz="16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(Campañas de monitoreo)</a:t>
            </a: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2667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HERRAMIENTAS Y DIRECTRICES PARA LA REGLAMENTACIÓN DE </a:t>
            </a:r>
            <a:r>
              <a:rPr lang="es-CO" sz="16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USOS DEL AGUA</a:t>
            </a: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 Y REGLAMENTACIÓN DE </a:t>
            </a:r>
            <a:r>
              <a:rPr lang="es-CO" sz="16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VERTIMIENTOS DE ARD y/o ARnD</a:t>
            </a: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, DIRECTOS E INDIRECTOS A ALCANTARILLADOS PÚBLICOS </a:t>
            </a:r>
            <a:r>
              <a:rPr lang="es-CO" sz="16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(PSMV) </a:t>
            </a: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y/o AL SELO y/o FUENTES HÍDRICAS.</a:t>
            </a:r>
          </a:p>
          <a:p>
            <a:pPr algn="just" defTabSz="2667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16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(Localización en Google </a:t>
            </a:r>
            <a:r>
              <a:rPr lang="es-CO" sz="16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</a:t>
            </a:r>
            <a:r>
              <a:rPr lang="es-CO" sz="16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archivo en </a:t>
            </a:r>
            <a:r>
              <a:rPr lang="es-CO" sz="16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kml</a:t>
            </a:r>
            <a:r>
              <a:rPr lang="es-CO" sz="16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s-CO" sz="16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kmz</a:t>
            </a:r>
            <a:r>
              <a:rPr lang="es-CO" sz="16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simulaciones en Excel y programas especializados gratis como: </a:t>
            </a:r>
            <a:r>
              <a:rPr lang="es-CO" sz="16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</a:t>
            </a:r>
            <a:r>
              <a:rPr lang="es-CO" sz="16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2k, </a:t>
            </a:r>
            <a:r>
              <a:rPr lang="es-CO" sz="16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WASP</a:t>
            </a:r>
            <a:r>
              <a:rPr lang="es-CO" sz="16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16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SWMM</a:t>
            </a:r>
            <a:r>
              <a:rPr lang="es-CO" sz="16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16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</a:t>
            </a:r>
            <a:r>
              <a:rPr lang="es-CO" sz="16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-RAS, etc..)</a:t>
            </a:r>
            <a:endParaRPr lang="es-CO" sz="1600" dirty="0">
              <a:solidFill>
                <a:srgbClr val="0066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218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44624"/>
            <a:ext cx="8070536" cy="6820699"/>
          </a:xfrm>
          <a:prstGeom prst="rect">
            <a:avLst/>
          </a:prstGeom>
        </p:spPr>
      </p:pic>
      <p:sp>
        <p:nvSpPr>
          <p:cNvPr id="3" name="Pentágono 2"/>
          <p:cNvSpPr/>
          <p:nvPr/>
        </p:nvSpPr>
        <p:spPr>
          <a:xfrm>
            <a:off x="94129" y="470647"/>
            <a:ext cx="1882589" cy="578224"/>
          </a:xfrm>
          <a:prstGeom prst="homePlate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MÓDULOS DE CONSUMO</a:t>
            </a:r>
          </a:p>
        </p:txBody>
      </p:sp>
      <p:sp>
        <p:nvSpPr>
          <p:cNvPr id="4" name="Pentágono 3"/>
          <p:cNvSpPr/>
          <p:nvPr/>
        </p:nvSpPr>
        <p:spPr>
          <a:xfrm flipH="1">
            <a:off x="7104529" y="470647"/>
            <a:ext cx="1882589" cy="578224"/>
          </a:xfrm>
          <a:prstGeom prst="homePlate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MÓDULOS DE VERTIMIENTO</a:t>
            </a:r>
          </a:p>
        </p:txBody>
      </p:sp>
    </p:spTree>
    <p:extLst>
      <p:ext uri="{BB962C8B-B14F-4D97-AF65-F5344CB8AC3E}">
        <p14:creationId xmlns:p14="http://schemas.microsoft.com/office/powerpoint/2010/main" val="399897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BC72295-C9FF-4ADB-BC94-91468527A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603" y="4389397"/>
            <a:ext cx="1713453" cy="23521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9D63661-B32A-4A04-92FC-9483FE975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664" y="5338207"/>
            <a:ext cx="6264528" cy="151082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E75D43A-8B22-402B-8ABF-0C23A46EE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681" y="4699636"/>
            <a:ext cx="2402460" cy="48853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A553C4B-2012-4489-A5EF-A5690D0918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7511" y="4699636"/>
            <a:ext cx="2964545" cy="54281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3C49EC0-1A96-4E96-83A2-A4DAE462A6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1246" y="81387"/>
            <a:ext cx="5267867" cy="525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42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09" y="268152"/>
            <a:ext cx="8123583" cy="637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01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4402" y="126799"/>
            <a:ext cx="8792312" cy="670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/>
            <a:r>
              <a:rPr lang="es-CO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ORDENAMIENTO DEL RECURSO HÍDRICO</a:t>
            </a:r>
          </a:p>
          <a:p>
            <a:pPr marL="365125" indent="-365125"/>
            <a:endParaRPr lang="es-CO" sz="24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400" b="1" dirty="0">
                <a:latin typeface="Arial" panose="020B0604020202020204" pitchFamily="34" charset="0"/>
                <a:cs typeface="Arial" panose="020B0604020202020204" pitchFamily="34" charset="0"/>
              </a:rPr>
              <a:t>Al finalizar el proceso, la Autoridad Ambiental Competente y la Comunidad en general tendrán</a:t>
            </a:r>
            <a:r>
              <a:rPr lang="es-CO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s-CO" sz="24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Clasificación de las aguas</a:t>
            </a:r>
            <a:r>
              <a:rPr lang="es-CO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s-CO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CO" sz="24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inventario de usuarios</a:t>
            </a:r>
            <a:r>
              <a:rPr lang="es-CO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cuerpo de agua.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s-CO" sz="24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objetivos de calidad</a:t>
            </a:r>
            <a:r>
              <a:rPr lang="es-CO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ser cumplidos y alcanzados por dichos usuarios en el </a:t>
            </a:r>
            <a:r>
              <a:rPr lang="es-CO" sz="24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corto mediano y largo plazo</a:t>
            </a:r>
            <a:r>
              <a:rPr lang="es-CO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s-CO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CO" sz="24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usos permitidos</a:t>
            </a:r>
            <a:r>
              <a:rPr lang="es-CO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s-CO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CO" sz="24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posibilidades de aprovechamiento</a:t>
            </a:r>
            <a:r>
              <a:rPr lang="es-CO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s-CO" sz="24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</a:t>
            </a:r>
            <a:r>
              <a:rPr lang="es-CO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24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  <a:r>
              <a:rPr lang="es-CO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CO" sz="24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monitoreo</a:t>
            </a:r>
            <a:r>
              <a:rPr lang="es-CO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cuyo propósito, será obtener la mejor condición natural que sea posible para el cuerpo de agua. </a:t>
            </a:r>
            <a:r>
              <a:rPr lang="es-CO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(Ajustar el PORH en el tiempo)</a:t>
            </a:r>
          </a:p>
        </p:txBody>
      </p:sp>
    </p:spTree>
    <p:extLst>
      <p:ext uri="{BB962C8B-B14F-4D97-AF65-F5344CB8AC3E}">
        <p14:creationId xmlns:p14="http://schemas.microsoft.com/office/powerpoint/2010/main" val="11554677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7235" y="2253879"/>
            <a:ext cx="9076765" cy="250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CO" sz="3200" b="1" dirty="0">
                <a:solidFill>
                  <a:srgbClr val="000099"/>
                </a:solidFill>
              </a:rPr>
              <a:t>CONTROL DE VERTIMIENTOS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s-CO" sz="3200" b="1" dirty="0">
                <a:solidFill>
                  <a:srgbClr val="000099"/>
                </a:solidFill>
              </a:rPr>
              <a:t>MEDIANTE HERRAMIENTAS DE CALCULO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s-CO" sz="3200" b="1" dirty="0">
                <a:solidFill>
                  <a:srgbClr val="000099"/>
                </a:solidFill>
              </a:rPr>
              <a:t>SIMPLES Y AVANZADAS EN LA PLANIFICACIÓN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s-CO" sz="3200" b="1" dirty="0">
                <a:solidFill>
                  <a:srgbClr val="000099"/>
                </a:solidFill>
              </a:rPr>
              <a:t>DEL ORDENAMIENTO DEL RECURSO HÍDRICO (PORH)</a:t>
            </a:r>
          </a:p>
        </p:txBody>
      </p:sp>
    </p:spTree>
    <p:extLst>
      <p:ext uri="{BB962C8B-B14F-4D97-AF65-F5344CB8AC3E}">
        <p14:creationId xmlns:p14="http://schemas.microsoft.com/office/powerpoint/2010/main" val="8797294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7461" y="1229691"/>
            <a:ext cx="8554151" cy="546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Artículo 2.2.3.3.9.17. Transitorio.</a:t>
            </a:r>
            <a:r>
              <a:rPr lang="es-CO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Cálculo de la carga de control.</a:t>
            </a:r>
            <a:r>
              <a:rPr lang="es-CO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carga de control de un vertimiento que contenga las sustancias de que trata el artículo anterior, se calculará mediante la aplicación de las siguientes ecuaciones:</a:t>
            </a:r>
          </a:p>
          <a:p>
            <a:pPr algn="just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es-CO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(Q) x (CDC) x (0.0864)</a:t>
            </a:r>
          </a:p>
          <a:p>
            <a:pPr algn="just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es-CO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= (Q) x ( CV) x (0.0864)</a:t>
            </a:r>
          </a:p>
          <a:p>
            <a:pPr algn="just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es-C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Parágrafo 1. </a:t>
            </a:r>
            <a:r>
              <a:rPr lang="es-CO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los efectos de las ecuaciones a que se refiere el presente artículo adóptense las siguientes convenciones:</a:t>
            </a:r>
          </a:p>
          <a:p>
            <a:pPr algn="just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es-CO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Carga de control</a:t>
            </a:r>
            <a:r>
              <a:rPr lang="es-CO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Kg./día.</a:t>
            </a:r>
          </a:p>
          <a:p>
            <a:pPr algn="just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es-CO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Q: Caudal promedio del vertimiento, L/seg.</a:t>
            </a:r>
          </a:p>
          <a:p>
            <a:pPr algn="just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es-CO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Carga en el vertimiento Kg./día.</a:t>
            </a:r>
          </a:p>
          <a:p>
            <a:pPr algn="just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es-CO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CDC: Concentración de control</a:t>
            </a:r>
            <a:r>
              <a:rPr lang="es-CO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mg/L. </a:t>
            </a:r>
            <a:r>
              <a:rPr lang="es-CO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(Valor Resolución 0631 de 2015)</a:t>
            </a:r>
          </a:p>
          <a:p>
            <a:pPr algn="just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es-CO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CV: Concentración en el vertimiento, mg/L.</a:t>
            </a:r>
          </a:p>
          <a:p>
            <a:pPr algn="just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es-CO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0.0864: Factor de conversión.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37F622F-D6B5-4A79-AEEE-DE4805F2990E}"/>
              </a:ext>
            </a:extLst>
          </p:cNvPr>
          <p:cNvSpPr/>
          <p:nvPr/>
        </p:nvSpPr>
        <p:spPr>
          <a:xfrm>
            <a:off x="134471" y="-18163"/>
            <a:ext cx="8875058" cy="1294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CÁLCULO DE CARGA DE CONTROL DE PARÁMETROS ESTABLECIDOS EN LA RESOLUCIÓN 0631 DE 2015 Y CUMPLIMIENTO DE OBJETIVOS DE CALIDAD EN EL PROCESO DE REGLAMENTACIÓN DE VERTIMIENTOS DE ARD Y ARnD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982346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4471" y="1485185"/>
            <a:ext cx="8740588" cy="478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Artículo 2.2.3.3.9.17. Transitorio.</a:t>
            </a:r>
            <a:r>
              <a:rPr lang="es-CO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Cálculo de la carga de control.</a:t>
            </a:r>
            <a:r>
              <a:rPr lang="es-CO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carga de control de un vertimiento que contenga las sustancias de que trata el artículo anterior, se calculará mediante la aplicación de las siguientes ecuaciones:</a:t>
            </a:r>
          </a:p>
          <a:p>
            <a:pPr algn="just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es-CO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(Q) x (CDC) x (0.0864)</a:t>
            </a:r>
          </a:p>
          <a:p>
            <a:pPr algn="just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es-CO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= (Q) x ( CV) x (0.0864)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Parágrafo 2.</a:t>
            </a:r>
            <a:r>
              <a:rPr lang="es-CO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CO" sz="24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carga máxima permisible</a:t>
            </a:r>
            <a:r>
              <a:rPr lang="es-CO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(CMP) será el </a:t>
            </a:r>
            <a:r>
              <a:rPr lang="es-CO" sz="24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menor de los valores entre A y B</a:t>
            </a:r>
            <a:r>
              <a:rPr lang="es-CO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(Decreto 1594 de 1984, artículo 75).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37F622F-D6B5-4A79-AEEE-DE4805F2990E}"/>
              </a:ext>
            </a:extLst>
          </p:cNvPr>
          <p:cNvSpPr/>
          <p:nvPr/>
        </p:nvSpPr>
        <p:spPr>
          <a:xfrm>
            <a:off x="134471" y="-18163"/>
            <a:ext cx="8875058" cy="1294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CÁLCULO DE CARGA DE CONTROL DE PARÁMETROS ESTABLECIDOS EN LA RESOLUCIÓN 0631 DE 2015 Y CUMPLIMIENTO DE OBJETIVOS DE CALIDAD EN EL PROCESO DE REGLAMENTACIÓN DE VERTIMIENTOS DE ARD Y ARnD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318209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83A5F4B-7E82-49CB-A989-6687A8ACF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720" y="730317"/>
            <a:ext cx="6446336" cy="5991206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3805F51C-5AA2-442B-BE65-CB66D628E150}"/>
              </a:ext>
            </a:extLst>
          </p:cNvPr>
          <p:cNvSpPr/>
          <p:nvPr/>
        </p:nvSpPr>
        <p:spPr>
          <a:xfrm>
            <a:off x="3493828" y="1255594"/>
            <a:ext cx="941695" cy="25930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D9143B71-9726-4350-8647-F60D7EE5DB07}"/>
              </a:ext>
            </a:extLst>
          </p:cNvPr>
          <p:cNvSpPr/>
          <p:nvPr/>
        </p:nvSpPr>
        <p:spPr>
          <a:xfrm>
            <a:off x="3521124" y="2053827"/>
            <a:ext cx="941695" cy="25930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E4EE8A42-94B5-46CA-BC60-EA74D606B8C0}"/>
              </a:ext>
            </a:extLst>
          </p:cNvPr>
          <p:cNvSpPr/>
          <p:nvPr/>
        </p:nvSpPr>
        <p:spPr>
          <a:xfrm>
            <a:off x="3521124" y="2592752"/>
            <a:ext cx="941695" cy="25930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18D3288-AF00-46F0-920A-677A25C915A1}"/>
              </a:ext>
            </a:extLst>
          </p:cNvPr>
          <p:cNvSpPr/>
          <p:nvPr/>
        </p:nvSpPr>
        <p:spPr>
          <a:xfrm>
            <a:off x="3521124" y="2869038"/>
            <a:ext cx="941695" cy="25930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C3E2213E-C21B-4CA4-9837-7A78DFF452A4}"/>
              </a:ext>
            </a:extLst>
          </p:cNvPr>
          <p:cNvSpPr/>
          <p:nvPr/>
        </p:nvSpPr>
        <p:spPr>
          <a:xfrm>
            <a:off x="3521124" y="3145324"/>
            <a:ext cx="941695" cy="25930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970EBE81-55D8-4557-AF98-7D5E7EDC323D}"/>
              </a:ext>
            </a:extLst>
          </p:cNvPr>
          <p:cNvSpPr/>
          <p:nvPr/>
        </p:nvSpPr>
        <p:spPr>
          <a:xfrm>
            <a:off x="6676037" y="1257866"/>
            <a:ext cx="941695" cy="259308"/>
          </a:xfrm>
          <a:prstGeom prst="ellipse">
            <a:avLst/>
          </a:prstGeom>
          <a:noFill/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AD93DE38-3A33-4A20-AB00-12817FA06DD7}"/>
              </a:ext>
            </a:extLst>
          </p:cNvPr>
          <p:cNvSpPr/>
          <p:nvPr/>
        </p:nvSpPr>
        <p:spPr>
          <a:xfrm>
            <a:off x="6703333" y="2056099"/>
            <a:ext cx="941695" cy="259308"/>
          </a:xfrm>
          <a:prstGeom prst="ellipse">
            <a:avLst/>
          </a:prstGeom>
          <a:noFill/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D7B40AE-1044-4413-945E-C00219931BD0}"/>
              </a:ext>
            </a:extLst>
          </p:cNvPr>
          <p:cNvSpPr/>
          <p:nvPr/>
        </p:nvSpPr>
        <p:spPr>
          <a:xfrm>
            <a:off x="6703333" y="2595024"/>
            <a:ext cx="941695" cy="259308"/>
          </a:xfrm>
          <a:prstGeom prst="ellipse">
            <a:avLst/>
          </a:prstGeom>
          <a:noFill/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BB9DEB03-A0B1-4AFE-83F5-11624F8B8F48}"/>
              </a:ext>
            </a:extLst>
          </p:cNvPr>
          <p:cNvSpPr/>
          <p:nvPr/>
        </p:nvSpPr>
        <p:spPr>
          <a:xfrm>
            <a:off x="6703333" y="2871310"/>
            <a:ext cx="941695" cy="259308"/>
          </a:xfrm>
          <a:prstGeom prst="ellipse">
            <a:avLst/>
          </a:prstGeom>
          <a:noFill/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24546914-D64F-474A-86BE-8B09D5E855CB}"/>
              </a:ext>
            </a:extLst>
          </p:cNvPr>
          <p:cNvSpPr/>
          <p:nvPr/>
        </p:nvSpPr>
        <p:spPr>
          <a:xfrm>
            <a:off x="6703333" y="3147596"/>
            <a:ext cx="941695" cy="259308"/>
          </a:xfrm>
          <a:prstGeom prst="ellipse">
            <a:avLst/>
          </a:prstGeom>
          <a:noFill/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8C61B11D-3690-4C25-A74A-71B02AC76235}"/>
              </a:ext>
            </a:extLst>
          </p:cNvPr>
          <p:cNvSpPr/>
          <p:nvPr/>
        </p:nvSpPr>
        <p:spPr>
          <a:xfrm>
            <a:off x="3509749" y="4314974"/>
            <a:ext cx="941695" cy="25930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9EF20D1C-B293-4A8B-97A6-B0900C99F39B}"/>
              </a:ext>
            </a:extLst>
          </p:cNvPr>
          <p:cNvSpPr/>
          <p:nvPr/>
        </p:nvSpPr>
        <p:spPr>
          <a:xfrm>
            <a:off x="3537045" y="5113207"/>
            <a:ext cx="941695" cy="25930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4CCEB30-F149-4801-939A-E4A250245A22}"/>
              </a:ext>
            </a:extLst>
          </p:cNvPr>
          <p:cNvSpPr/>
          <p:nvPr/>
        </p:nvSpPr>
        <p:spPr>
          <a:xfrm>
            <a:off x="3537045" y="5652132"/>
            <a:ext cx="941695" cy="25930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B50058ED-8D00-4610-987E-391EAC16FE22}"/>
              </a:ext>
            </a:extLst>
          </p:cNvPr>
          <p:cNvSpPr/>
          <p:nvPr/>
        </p:nvSpPr>
        <p:spPr>
          <a:xfrm>
            <a:off x="3537045" y="5928418"/>
            <a:ext cx="941695" cy="25930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A23AABF-6508-491C-8719-EC908A4B979E}"/>
              </a:ext>
            </a:extLst>
          </p:cNvPr>
          <p:cNvSpPr/>
          <p:nvPr/>
        </p:nvSpPr>
        <p:spPr>
          <a:xfrm>
            <a:off x="3537045" y="6204704"/>
            <a:ext cx="941695" cy="25930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354ACE8D-A507-45BB-9874-899727E92562}"/>
              </a:ext>
            </a:extLst>
          </p:cNvPr>
          <p:cNvSpPr/>
          <p:nvPr/>
        </p:nvSpPr>
        <p:spPr>
          <a:xfrm>
            <a:off x="6705605" y="4317246"/>
            <a:ext cx="941695" cy="259308"/>
          </a:xfrm>
          <a:prstGeom prst="ellipse">
            <a:avLst/>
          </a:prstGeom>
          <a:noFill/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C16521E-DD7D-4068-87B3-CD27EC3552B9}"/>
              </a:ext>
            </a:extLst>
          </p:cNvPr>
          <p:cNvSpPr/>
          <p:nvPr/>
        </p:nvSpPr>
        <p:spPr>
          <a:xfrm>
            <a:off x="6732901" y="5115479"/>
            <a:ext cx="941695" cy="259308"/>
          </a:xfrm>
          <a:prstGeom prst="ellipse">
            <a:avLst/>
          </a:prstGeom>
          <a:noFill/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B8B394E0-B982-4346-946A-68685AAF7B09}"/>
              </a:ext>
            </a:extLst>
          </p:cNvPr>
          <p:cNvSpPr/>
          <p:nvPr/>
        </p:nvSpPr>
        <p:spPr>
          <a:xfrm>
            <a:off x="6732901" y="5654404"/>
            <a:ext cx="941695" cy="259308"/>
          </a:xfrm>
          <a:prstGeom prst="ellipse">
            <a:avLst/>
          </a:prstGeom>
          <a:noFill/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1379D56E-905C-495D-BFB1-246FC8AF11EC}"/>
              </a:ext>
            </a:extLst>
          </p:cNvPr>
          <p:cNvSpPr/>
          <p:nvPr/>
        </p:nvSpPr>
        <p:spPr>
          <a:xfrm>
            <a:off x="6732901" y="5930690"/>
            <a:ext cx="941695" cy="259308"/>
          </a:xfrm>
          <a:prstGeom prst="ellipse">
            <a:avLst/>
          </a:prstGeom>
          <a:noFill/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2FEDBA6-0E26-46C9-A16F-6CFC3350308D}"/>
              </a:ext>
            </a:extLst>
          </p:cNvPr>
          <p:cNvSpPr/>
          <p:nvPr/>
        </p:nvSpPr>
        <p:spPr>
          <a:xfrm>
            <a:off x="6732901" y="6206976"/>
            <a:ext cx="941695" cy="259308"/>
          </a:xfrm>
          <a:prstGeom prst="ellipse">
            <a:avLst/>
          </a:prstGeom>
          <a:noFill/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F822BC6-9337-4943-BC61-1A42C729B9BA}"/>
              </a:ext>
            </a:extLst>
          </p:cNvPr>
          <p:cNvSpPr/>
          <p:nvPr/>
        </p:nvSpPr>
        <p:spPr>
          <a:xfrm>
            <a:off x="94129" y="93205"/>
            <a:ext cx="89288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EJEMPLOS DE CÁLCULO DE CARGA DE CONTROL DE </a:t>
            </a:r>
            <a:r>
              <a:rPr lang="es-CO" sz="16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DBO5 Y SST</a:t>
            </a:r>
            <a:r>
              <a:rPr lang="es-CO" sz="1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PARA APLICAR LA REGLAMENTACIÓN DE VERTIMIENTOS DE ARD Y ARnD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306515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1D2B90B-6067-4646-955F-B022D80DA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146" y="794072"/>
            <a:ext cx="6387150" cy="602582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65532FAC-6ACD-4E26-B601-AE7DDFDB04F5}"/>
              </a:ext>
            </a:extLst>
          </p:cNvPr>
          <p:cNvSpPr/>
          <p:nvPr/>
        </p:nvSpPr>
        <p:spPr>
          <a:xfrm>
            <a:off x="147918" y="126712"/>
            <a:ext cx="88616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EJEMPLOS DE CÁLCULO DE CARGA DE CONTROL DE </a:t>
            </a:r>
            <a:r>
              <a:rPr lang="es-CO" sz="16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DQO</a:t>
            </a:r>
            <a:r>
              <a:rPr lang="es-CO" sz="1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PARA APLICAR LA REGLAMENTACIÓN DE VERTIMIENTOS DE ARD Y ARnD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27450387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AF3CB36-9D8F-48C5-8502-E0E4A63EB71D}"/>
              </a:ext>
            </a:extLst>
          </p:cNvPr>
          <p:cNvSpPr txBox="1"/>
          <p:nvPr/>
        </p:nvSpPr>
        <p:spPr>
          <a:xfrm>
            <a:off x="98474" y="879652"/>
            <a:ext cx="8932984" cy="546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REGLAMENTAR LOS VERTIMIENTOS DE ARD Y/O ARnD, ES NECESARIO:</a:t>
            </a:r>
          </a:p>
          <a:p>
            <a:pPr marL="457200" indent="-4572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cual es el receptor del vertimiento de ARD y/o ARnD; si es a fuente hídrica superficial y/o al sistema público de alcantarillado y/o al suelo (Asociado a aguas subterráneas y/o al mar.</a:t>
            </a:r>
          </a:p>
          <a:p>
            <a:pPr marL="457200" indent="-4572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si es un vertimiento de ARD o es un vertimiento de ARnD.</a:t>
            </a:r>
          </a:p>
          <a:p>
            <a:pPr marL="457200" indent="-4572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debe verificar si es un vertimiento de ARD o ARnD, que la </a:t>
            </a:r>
            <a:r>
              <a:rPr lang="es-CO" sz="2000" b="1" u="sng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carga de control</a:t>
            </a:r>
            <a:r>
              <a:rPr lang="es-CO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que trata el </a:t>
            </a:r>
            <a:r>
              <a:rPr lang="pt-BR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Artículo Transitório 2.2.3.3.9.17., Decreto 1076 de 2015, </a:t>
            </a:r>
            <a:r>
              <a:rPr lang="es-CO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cumpla en el marco de las </a:t>
            </a:r>
            <a:r>
              <a:rPr lang="es-CO" sz="2000" b="1" u="sng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concentraciones</a:t>
            </a:r>
            <a:r>
              <a:rPr lang="es-CO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O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 la DBO</a:t>
            </a:r>
            <a:r>
              <a:rPr lang="es-CO" sz="2000" b="1" baseline="-25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CO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DQO y/o SST, de los Límites Máximo Permisible de la norma de vertimientos (Resolución 0631 de 2015) y los rangos establecidos en el Artículo 8 de la Resolución 0631 de 2015 cuando el vertimiento es del Alcantarillado Público a fuentes hídricas superficiales.</a:t>
            </a:r>
          </a:p>
        </p:txBody>
      </p:sp>
    </p:spTree>
    <p:extLst>
      <p:ext uri="{BB962C8B-B14F-4D97-AF65-F5344CB8AC3E}">
        <p14:creationId xmlns:p14="http://schemas.microsoft.com/office/powerpoint/2010/main" val="41519854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AF3CB36-9D8F-48C5-8502-E0E4A63EB71D}"/>
              </a:ext>
            </a:extLst>
          </p:cNvPr>
          <p:cNvSpPr txBox="1"/>
          <p:nvPr/>
        </p:nvSpPr>
        <p:spPr>
          <a:xfrm>
            <a:off x="142698" y="854552"/>
            <a:ext cx="8916894" cy="5740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Bef>
                <a:spcPts val="200"/>
              </a:spcBef>
              <a:spcAft>
                <a:spcPts val="400"/>
              </a:spcAft>
            </a:pPr>
            <a:r>
              <a:rPr lang="es-CO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REGLAMENTAR LOS VERTIMIENTOS DE ARD Y/O ARnD,</a:t>
            </a:r>
          </a:p>
          <a:p>
            <a:pPr algn="just">
              <a:lnSpc>
                <a:spcPct val="114000"/>
              </a:lnSpc>
              <a:spcBef>
                <a:spcPts val="200"/>
              </a:spcBef>
              <a:spcAft>
                <a:spcPts val="400"/>
              </a:spcAft>
            </a:pPr>
            <a:r>
              <a:rPr lang="es-CO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NECESARIO ESTABLECER:</a:t>
            </a:r>
          </a:p>
          <a:p>
            <a:pPr marL="457200" indent="-457200" algn="just">
              <a:lnSpc>
                <a:spcPct val="114000"/>
              </a:lnSpc>
              <a:spcBef>
                <a:spcPts val="2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s-CO" sz="19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de acuerdo al resultado de </a:t>
            </a:r>
            <a:r>
              <a:rPr lang="es-CO" sz="1900" b="1" u="sng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carga de control</a:t>
            </a:r>
            <a:r>
              <a:rPr lang="es-CO" sz="19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CO" sz="1900" b="1" u="sng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concentración de control</a:t>
            </a:r>
            <a:r>
              <a:rPr lang="es-CO" sz="19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 se superen las cargas establecidas en las metas de carga contaminante del </a:t>
            </a:r>
            <a:r>
              <a:rPr lang="es-CO" sz="1900" b="1" u="sng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cargas meta de tasa retributiva</a:t>
            </a:r>
            <a:r>
              <a:rPr lang="es-CO" sz="19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14000"/>
              </a:lnSpc>
              <a:spcBef>
                <a:spcPts val="2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s-CO" sz="19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Evaluar además si se cumplen los </a:t>
            </a:r>
            <a:r>
              <a:rPr lang="es-CO" sz="1900" b="1" u="sng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de Calidad Establecidos</a:t>
            </a:r>
            <a:r>
              <a:rPr lang="es-CO" sz="19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 se requiere un plan de cumplimiento en el marco de un permiso de vertimientos o un PSMV o puede verter sin ninguna restricción.</a:t>
            </a:r>
          </a:p>
          <a:p>
            <a:pPr marL="457200" indent="-457200" algn="just">
              <a:lnSpc>
                <a:spcPct val="114000"/>
              </a:lnSpc>
              <a:spcBef>
                <a:spcPts val="2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s-CO" sz="19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caso de vertimientos de </a:t>
            </a:r>
            <a:r>
              <a:rPr lang="es-CO" sz="1900" b="1" u="sng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ARnD</a:t>
            </a:r>
            <a:r>
              <a:rPr lang="es-CO" sz="19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es-CO" sz="19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económicas clasificadas en el CIIU Versión 4 aprobada para Colombia tanto para fuentes hídricas superficiales y/o sistemas públicos de alcantarillado</a:t>
            </a:r>
            <a:r>
              <a:rPr lang="es-CO" sz="19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 deberá </a:t>
            </a:r>
            <a:r>
              <a:rPr lang="es-CO" sz="1900" b="1" u="sng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verificar</a:t>
            </a:r>
            <a:r>
              <a:rPr lang="es-CO" sz="19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 el vertimiento presenta </a:t>
            </a:r>
            <a:r>
              <a:rPr lang="es-CO" sz="19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sustancias o compuestos de interés sanitario o elementos tóxicos</a:t>
            </a:r>
            <a:r>
              <a:rPr lang="es-CO" sz="19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los cuales no admiten vertimientos por fuera de las concentraciones permisibles establecidas en las normas y fichas de seguridad de los productos utilizados en la actividad económica.</a:t>
            </a:r>
          </a:p>
        </p:txBody>
      </p:sp>
    </p:spTree>
    <p:extLst>
      <p:ext uri="{BB962C8B-B14F-4D97-AF65-F5344CB8AC3E}">
        <p14:creationId xmlns:p14="http://schemas.microsoft.com/office/powerpoint/2010/main" val="2375354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AF3CB36-9D8F-48C5-8502-E0E4A63EB71D}"/>
              </a:ext>
            </a:extLst>
          </p:cNvPr>
          <p:cNvSpPr txBox="1"/>
          <p:nvPr/>
        </p:nvSpPr>
        <p:spPr>
          <a:xfrm>
            <a:off x="168814" y="882473"/>
            <a:ext cx="8802238" cy="601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REGLAMENTAR LOS VERTIMIENTOS DE ARD Y/O ARnD, ES NECESARIO ESTABLECER:</a:t>
            </a:r>
          </a:p>
          <a:p>
            <a:pPr marL="457200" indent="-4572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caso de vertimientos de ARnD, al sistema público de alcantarillado, se evaluará el efecto del </a:t>
            </a:r>
            <a:r>
              <a:rPr lang="es-CO" sz="2000" b="1" u="sng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 multiplicador de 1,5 </a:t>
            </a:r>
            <a:r>
              <a:rPr lang="es-CO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respecto al valor permitido si fuera vertimiento a fuentes hídricas superficiales de acuerdo a lo establecido en el Artículo 16 de la Resolución 0631 de 2015, </a:t>
            </a:r>
            <a:r>
              <a:rPr lang="es-CO" sz="2000" b="1" u="sng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verificando el cumplimiento de la carga de control, objetivos de calidad y metas de carga contaminante establecidas</a:t>
            </a:r>
            <a:r>
              <a:rPr lang="es-CO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Evaluar las cargas de usuarios de ARD y/o ARnD, conectados al sistema público de alcantarillado correspondientes a los límites máximos permisibles en parámetros medidos en concentración, y además en carga de control y acorde a los reportes de la E.S.P., encargada de la operación y el mantenimiento de las redes de alcantarillado y ésta cuenta con sistema de tratamientos de aguas residuales.</a:t>
            </a:r>
          </a:p>
        </p:txBody>
      </p:sp>
    </p:spTree>
    <p:extLst>
      <p:ext uri="{BB962C8B-B14F-4D97-AF65-F5344CB8AC3E}">
        <p14:creationId xmlns:p14="http://schemas.microsoft.com/office/powerpoint/2010/main" val="31333206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4193" y="2784459"/>
            <a:ext cx="8855613" cy="2495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RESUMEN Y SOPORTES A CONSIDERAR EN EL ORDENAMIENTO DEL RECURSO HÍDRICO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6044381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44624"/>
            <a:ext cx="8070536" cy="682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58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0250" y="112543"/>
            <a:ext cx="8672732" cy="596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RESPECTO A LA CALIDAD DEL AGUA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s-CO" sz="5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Objetivo de Calidad, según la Política Nacional para la Gestión Integral del Recurso Hídrico (2010), consiste en mejorar la calidad y </a:t>
            </a:r>
            <a:r>
              <a:rPr lang="es-CO" sz="24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minimizar la contaminación de los cuerpos de agua,</a:t>
            </a:r>
            <a:r>
              <a:rPr lang="es-CO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través del ordenamiento y reglamentación de usos del recurso hídrico, el monitoreo, seguimiento y evaluación de la calidad del mismo.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4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calidad del agua</a:t>
            </a:r>
            <a:r>
              <a:rPr lang="es-CO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define como aquellas </a:t>
            </a:r>
            <a:r>
              <a:rPr lang="es-CO" sz="24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condiciones</a:t>
            </a:r>
            <a:r>
              <a:rPr lang="es-CO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deben darse en el agua </a:t>
            </a:r>
            <a:r>
              <a:rPr lang="es-CO" sz="24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mantener un ecosistema equilibrado</a:t>
            </a:r>
            <a:r>
              <a:rPr lang="es-CO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que cumpla con los objetivos de calidad, de acuerdo a los usos y dependiendo de las características físicas, químicas, biológicas y ecológicas. (</a:t>
            </a:r>
            <a:r>
              <a:rPr lang="es-CO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</a:t>
            </a:r>
            <a:r>
              <a:rPr lang="es-CO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2014)</a:t>
            </a:r>
          </a:p>
        </p:txBody>
      </p:sp>
    </p:spTree>
    <p:extLst>
      <p:ext uri="{BB962C8B-B14F-4D97-AF65-F5344CB8AC3E}">
        <p14:creationId xmlns:p14="http://schemas.microsoft.com/office/powerpoint/2010/main" val="115407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2455" y="994359"/>
            <a:ext cx="8539089" cy="4982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</a:pPr>
            <a:r>
              <a:rPr lang="es-CO" b="1" dirty="0">
                <a:solidFill>
                  <a:srgbClr val="000099"/>
                </a:solidFill>
                <a:latin typeface="Arial" charset="0"/>
              </a:rPr>
              <a:t>ARTÍCULO 2.2.3.3.4.</a:t>
            </a:r>
            <a:r>
              <a:rPr lang="es-CO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s-CO" b="1" dirty="0">
                <a:solidFill>
                  <a:srgbClr val="000099"/>
                </a:solidFill>
                <a:latin typeface="Arial" charset="0"/>
              </a:rPr>
              <a:t>. RIGOR SUBSIDIARIO DE LA NORMA DE VERTIMIENTO.</a:t>
            </a:r>
            <a:r>
              <a:rPr lang="es-CO" b="1" dirty="0">
                <a:solidFill>
                  <a:srgbClr val="000000"/>
                </a:solidFill>
                <a:latin typeface="Arial" charset="0"/>
              </a:rPr>
              <a:t> La Autoridad Ambiental Competente </a:t>
            </a:r>
            <a:r>
              <a:rPr lang="es-CO" b="1" u="sng" dirty="0">
                <a:solidFill>
                  <a:srgbClr val="006600"/>
                </a:solidFill>
                <a:latin typeface="Arial" charset="0"/>
              </a:rPr>
              <a:t>con fundamento en el Plan de Ordenamiento del Recurso Hídrico</a:t>
            </a:r>
            <a:r>
              <a:rPr lang="es-CO" b="1" dirty="0">
                <a:latin typeface="Arial" charset="0"/>
              </a:rPr>
              <a:t>, podrá fijar </a:t>
            </a:r>
            <a:r>
              <a:rPr lang="es-CO" b="1" dirty="0">
                <a:solidFill>
                  <a:srgbClr val="000099"/>
                </a:solidFill>
                <a:latin typeface="Arial" charset="0"/>
              </a:rPr>
              <a:t>valores más restrictivos a la norma de vertimiento que deben cumplir los vertimientos al cuerpo de agua o al suelo</a:t>
            </a:r>
            <a:r>
              <a:rPr lang="es-CO" b="1" dirty="0">
                <a:latin typeface="Arial" charset="0"/>
              </a:rPr>
              <a:t>.</a:t>
            </a:r>
            <a:r>
              <a:rPr lang="es-CO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s-CO" b="1" dirty="0">
                <a:latin typeface="Arial" charset="0"/>
              </a:rPr>
              <a:t>Así mismo, la autoridad ambiental competente </a:t>
            </a:r>
            <a:r>
              <a:rPr lang="es-CO" b="1" dirty="0">
                <a:solidFill>
                  <a:srgbClr val="000099"/>
                </a:solidFill>
                <a:latin typeface="Arial" charset="0"/>
              </a:rPr>
              <a:t>podrá exigir valores más restrictivos en el vertimiento, a aquellos generadores que aún cumpliendo con la norma de vertimiento</a:t>
            </a:r>
            <a:r>
              <a:rPr lang="es-CO" b="1" dirty="0">
                <a:latin typeface="Arial" charset="0"/>
              </a:rPr>
              <a:t>, ocasionen concentraciones en el cuerpo receptor, que excedan los criterios de calidad para el uso o usos asignados al recurso. </a:t>
            </a:r>
            <a:r>
              <a:rPr lang="es-CO" b="1" u="sng" dirty="0">
                <a:solidFill>
                  <a:srgbClr val="000099"/>
                </a:solidFill>
                <a:latin typeface="Arial" charset="0"/>
              </a:rPr>
              <a:t>Para tal efecto, deberá realizar el estudio técnico que lo justifique</a:t>
            </a:r>
            <a:r>
              <a:rPr lang="es-CO" b="1" dirty="0">
                <a:latin typeface="Arial" charset="0"/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</a:pPr>
            <a:r>
              <a:rPr lang="es-CO" b="1" dirty="0">
                <a:latin typeface="Arial" charset="0"/>
              </a:rPr>
              <a:t>PARÁGRAFO. En el cuerpo de agua y/o tramo del mismo o en acuíferos en donde se asignen usos múltiples, los limites a que hace referencia el presente artículo, </a:t>
            </a:r>
            <a:r>
              <a:rPr lang="es-CO" b="1" dirty="0">
                <a:solidFill>
                  <a:srgbClr val="000099"/>
                </a:solidFill>
                <a:latin typeface="Arial" charset="0"/>
              </a:rPr>
              <a:t>se establecerán teniendo en cuenta los valores más restrictivos de cada uno de los parámetros fijados para cada uso</a:t>
            </a:r>
            <a:r>
              <a:rPr lang="es-CO" b="1" dirty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99524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250825" y="319308"/>
            <a:ext cx="8713788" cy="644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b="1" dirty="0">
                <a:solidFill>
                  <a:srgbClr val="000099"/>
                </a:solidFill>
                <a:latin typeface="Arial" charset="0"/>
              </a:rPr>
              <a:t>ARTÍCULO 2.2.3.3.4.</a:t>
            </a:r>
            <a:r>
              <a:rPr lang="es-CO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es-CO" b="1" dirty="0">
                <a:solidFill>
                  <a:srgbClr val="000099"/>
                </a:solidFill>
                <a:latin typeface="Arial" charset="0"/>
              </a:rPr>
              <a:t>. PROTOCOLO PARA EL MONITOREO DE LOS VERTIMIENTOS EN AGUAS SUPERFICIALES, SUBTERRÁNEAS. </a:t>
            </a:r>
            <a:r>
              <a:rPr lang="es-CO" b="1" dirty="0">
                <a:solidFill>
                  <a:srgbClr val="000000"/>
                </a:solidFill>
                <a:latin typeface="Arial" charset="0"/>
              </a:rPr>
              <a:t>El Ministerio de Ambiente y Desarrollo Sostenible expedirá, </a:t>
            </a:r>
            <a:r>
              <a:rPr lang="es-CO" b="1" u="sng" dirty="0">
                <a:solidFill>
                  <a:srgbClr val="006600"/>
                </a:solidFill>
                <a:latin typeface="Arial" charset="0"/>
              </a:rPr>
              <a:t>EL PROTOCOLO PARA EL MONITOREO DE LOS VERTIMIENTOS EN AGUAS SUPERFICIALES, SUBTERRÁNEAS</a:t>
            </a:r>
            <a:r>
              <a:rPr lang="es-CO" b="1" dirty="0">
                <a:solidFill>
                  <a:srgbClr val="000000"/>
                </a:solidFill>
                <a:latin typeface="Arial" charset="0"/>
              </a:rPr>
              <a:t>, en el cual se establecerán, entre otros aspectos:</a:t>
            </a:r>
          </a:p>
          <a:p>
            <a:pPr marL="285750" indent="-28575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b="1" dirty="0">
                <a:solidFill>
                  <a:srgbClr val="FF0000"/>
                </a:solidFill>
                <a:latin typeface="Arial" charset="0"/>
              </a:rPr>
              <a:t>EL PUNTO DE CONTROL,</a:t>
            </a:r>
          </a:p>
          <a:p>
            <a:pPr marL="285750" indent="-28575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b="1" dirty="0">
                <a:solidFill>
                  <a:srgbClr val="006600"/>
                </a:solidFill>
                <a:latin typeface="Arial" charset="0"/>
              </a:rPr>
              <a:t>LA INFRAESTRUCTURA TÉCNICA MÍNIMA REQUERIDA,</a:t>
            </a:r>
          </a:p>
          <a:p>
            <a:pPr marL="285750" indent="-28575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b="1" dirty="0">
                <a:solidFill>
                  <a:srgbClr val="006600"/>
                </a:solidFill>
                <a:latin typeface="Arial" charset="0"/>
              </a:rPr>
              <a:t>LA METODOLOGÍA PARA LA TOMA DE MUESTRAS Y</a:t>
            </a:r>
          </a:p>
          <a:p>
            <a:pPr marL="285750" indent="-28575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b="1" dirty="0">
                <a:solidFill>
                  <a:srgbClr val="006600"/>
                </a:solidFill>
                <a:latin typeface="Arial" charset="0"/>
              </a:rPr>
              <a:t>LOS MÉTODOS DE ANÁLISIS PARA LOS PARÁMETROS A DETERMINAR EN VERTIMIENTOS Y EN LOS CUERPOS DE AGUA O SISTEMAS RECEPTORES.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b="1" dirty="0">
                <a:solidFill>
                  <a:srgbClr val="000099"/>
                </a:solidFill>
                <a:latin typeface="Arial" charset="0"/>
              </a:rPr>
              <a:t>PARÁGRAFO. 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Mientras el Ministerio de Ambiente, Vivienda y Desarrollo Territorial adopta el Protocolo para el Monitoreo de los Vertimientos en Aguas Superficiales, Subterráneas, </a:t>
            </a:r>
            <a:r>
              <a:rPr lang="es-CO" sz="2000" b="1" dirty="0">
                <a:latin typeface="Arial" charset="0"/>
              </a:rPr>
              <a:t>se seguirán los procedimientos establecidos en la Guía para el Monitoreo de Vertimientos, Aguas Superficiales y Subterráneas del Instituto de Hidrología, Meteorología y Estudios Ambientales</a:t>
            </a:r>
            <a:r>
              <a:rPr lang="es-CO" b="1" dirty="0">
                <a:latin typeface="Arial" charset="0"/>
              </a:rPr>
              <a:t> - IDEAM.</a:t>
            </a:r>
          </a:p>
        </p:txBody>
      </p:sp>
    </p:spTree>
    <p:extLst>
      <p:ext uri="{BB962C8B-B14F-4D97-AF65-F5344CB8AC3E}">
        <p14:creationId xmlns:p14="http://schemas.microsoft.com/office/powerpoint/2010/main" val="8404911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113593"/>
            <a:ext cx="8640637" cy="6699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ARTÍCULO 2.2.3.3.5.6. DE LA VISITA TÉCNICA</a:t>
            </a: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CO" sz="2000" b="1" u="sng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En el estudio de la solicitud del permiso de vertimiento</a:t>
            </a: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la Autoridad Ambiental Competente practicará las visitas técnicas necesarias sobre el área y por intermedio de profesionales con experiencia en la materia, verificará, analizará y evaluará cuando menos, los siguientes aspectos:</a:t>
            </a:r>
          </a:p>
          <a:p>
            <a:pPr marL="360363" indent="-360363" algn="just" fontAlgn="auto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	</a:t>
            </a:r>
            <a:r>
              <a:rPr lang="es-CO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 información suministrada en la solicitud del permiso de vertimiento.</a:t>
            </a:r>
          </a:p>
          <a:p>
            <a:pPr marL="360363" indent="-360363" algn="just" fontAlgn="auto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CO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	Clasificación de las aguas de conformidad con lo dispuesto en el artículo 2.2.3.2.20.1 del presente Decreto, o la norma que lo modifique o sustituya.</a:t>
            </a:r>
          </a:p>
          <a:p>
            <a:pPr marL="358775" indent="-358775" algn="just" fontAlgn="auto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AutoNum type="arabicPeriod" startAt="3"/>
              <a:defRPr/>
            </a:pPr>
            <a:r>
              <a:rPr lang="es-CO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 dispuesto en los Artículos 2.2.3.3.4.3. y 2.2.3.3.4.4. del presente Decreto.</a:t>
            </a:r>
          </a:p>
          <a:p>
            <a:pPr marL="358775" indent="-358775" algn="just" fontAlgn="auto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AutoNum type="arabicPeriod" startAt="3"/>
              <a:defRPr/>
            </a:pPr>
            <a:r>
              <a:rPr lang="es-CO" sz="2000" b="1" u="sng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 el cuerpo de agua está sujeto a un Plan de Ordenamiento del Recurso Hídrico o si se han fijado objetivos de calidad.</a:t>
            </a:r>
          </a:p>
          <a:p>
            <a:pPr marL="360363" indent="-360363" algn="just" fontAlgn="auto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CO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5.	Si se trata de un cuerpo de agua reglamentado en cuanto a sus usos o los vertimientos.</a:t>
            </a:r>
          </a:p>
          <a:p>
            <a:pPr marL="360363" indent="-360363" algn="just" fontAlgn="auto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CO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6.	</a:t>
            </a:r>
            <a:r>
              <a:rPr lang="es-CO" b="1" dirty="0">
                <a:latin typeface="Arial" pitchFamily="34" charset="0"/>
                <a:cs typeface="Arial" pitchFamily="34" charset="0"/>
              </a:rPr>
              <a:t>Plan de Manejo o condiciones de vulnerabilidad del acuífero asociado a la zona en donde se realizará la infiltración.</a:t>
            </a:r>
          </a:p>
        </p:txBody>
      </p:sp>
    </p:spTree>
    <p:extLst>
      <p:ext uri="{BB962C8B-B14F-4D97-AF65-F5344CB8AC3E}">
        <p14:creationId xmlns:p14="http://schemas.microsoft.com/office/powerpoint/2010/main" val="14149606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260238" y="246590"/>
            <a:ext cx="8623523" cy="636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000" b="1" dirty="0">
                <a:solidFill>
                  <a:srgbClr val="000099"/>
                </a:solidFill>
                <a:latin typeface="Arial" charset="0"/>
              </a:rPr>
              <a:t>ARTÍCULO 2.2.3.3.5.11. REVISIÓN.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 Los </a:t>
            </a:r>
            <a:r>
              <a:rPr lang="es-CO" sz="2000" b="1" u="sng" dirty="0">
                <a:solidFill>
                  <a:srgbClr val="006600"/>
                </a:solidFill>
                <a:latin typeface="Arial" charset="0"/>
              </a:rPr>
              <a:t>permisos de vertimiento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 deberán revisarse, y de ser el caso ajustarse, de conformidad con lo dispuesto en el </a:t>
            </a:r>
            <a:r>
              <a:rPr lang="es-CO" sz="2000" b="1" u="sng" dirty="0">
                <a:solidFill>
                  <a:srgbClr val="006600"/>
                </a:solidFill>
                <a:latin typeface="Arial" charset="0"/>
              </a:rPr>
              <a:t>Plan de Ordenamiento del Recurso Hídrico</a:t>
            </a:r>
            <a:r>
              <a:rPr lang="es-CO" sz="2000" b="1" u="sng" dirty="0">
                <a:solidFill>
                  <a:srgbClr val="000099"/>
                </a:solidFill>
                <a:latin typeface="Arial" charset="0"/>
              </a:rPr>
              <a:t> y/o en la reglamentación de vertimientos.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000" b="1" dirty="0">
                <a:solidFill>
                  <a:srgbClr val="000099"/>
                </a:solidFill>
                <a:latin typeface="Arial" charset="0"/>
              </a:rPr>
              <a:t>ARTÍCULO 2.2.3.3.5.16. REVISIÓN.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O" sz="2000" b="1" dirty="0">
                <a:latin typeface="Arial" charset="0"/>
              </a:rPr>
              <a:t>Los </a:t>
            </a:r>
            <a:r>
              <a:rPr lang="es-CO" sz="2000" b="1" u="sng" dirty="0">
                <a:solidFill>
                  <a:srgbClr val="006600"/>
                </a:solidFill>
                <a:latin typeface="Arial" charset="0"/>
              </a:rPr>
              <a:t>planes de cumplimiento</a:t>
            </a:r>
            <a:r>
              <a:rPr lang="es-CO" sz="2000" b="1" dirty="0">
                <a:latin typeface="Arial" charset="0"/>
              </a:rPr>
              <a:t> deberán revisarse, y de ser el caso ajustarse, de conformidad con lo dispuesto en el </a:t>
            </a:r>
            <a:r>
              <a:rPr lang="es-CO" sz="2000" b="1" u="sng" dirty="0">
                <a:solidFill>
                  <a:srgbClr val="006600"/>
                </a:solidFill>
                <a:latin typeface="Arial" charset="0"/>
              </a:rPr>
              <a:t>Plan de Ordenamiento del Recurso Hídrico</a:t>
            </a:r>
            <a:r>
              <a:rPr lang="es-CO" sz="2000" b="1" u="sng" dirty="0">
                <a:solidFill>
                  <a:srgbClr val="000099"/>
                </a:solidFill>
                <a:latin typeface="Arial" charset="0"/>
              </a:rPr>
              <a:t> y/o en la reglamentación de vertimientos.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000" b="1" dirty="0">
                <a:solidFill>
                  <a:srgbClr val="000099"/>
                </a:solidFill>
                <a:latin typeface="Arial" charset="0"/>
              </a:rPr>
              <a:t>ARTÍCULO 2.2.3.3.7.8. DE LA APROBACIÓN DE LOS </a:t>
            </a:r>
            <a:r>
              <a:rPr lang="es-CO" sz="2000" b="1" u="sng" dirty="0">
                <a:solidFill>
                  <a:srgbClr val="006600"/>
                </a:solidFill>
                <a:latin typeface="Arial" charset="0"/>
              </a:rPr>
              <a:t>SISTEMAS DE TRATAMIENTO</a:t>
            </a:r>
            <a:r>
              <a:rPr lang="es-CO" sz="2000" b="1" dirty="0">
                <a:solidFill>
                  <a:srgbClr val="000099"/>
                </a:solidFill>
                <a:latin typeface="Arial" charset="0"/>
              </a:rPr>
              <a:t> EN LOS PROCESOS DE </a:t>
            </a:r>
            <a:r>
              <a:rPr lang="es-CO" sz="2000" b="1" u="sng" dirty="0">
                <a:solidFill>
                  <a:srgbClr val="000099"/>
                </a:solidFill>
                <a:latin typeface="Arial" charset="0"/>
              </a:rPr>
              <a:t>REGLAMENTACIÓN DE VERTIMIENTOS</a:t>
            </a:r>
            <a:r>
              <a:rPr lang="es-CO" sz="2000" b="1" dirty="0">
                <a:solidFill>
                  <a:srgbClr val="000099"/>
                </a:solidFill>
                <a:latin typeface="Arial" charset="0"/>
              </a:rPr>
              <a:t>. </a:t>
            </a:r>
            <a:r>
              <a:rPr lang="es-CO" sz="2000" b="1" dirty="0">
                <a:latin typeface="Arial" charset="0"/>
              </a:rPr>
              <a:t>La Autoridad Ambiental Competente requerirá en la </a:t>
            </a:r>
            <a:r>
              <a:rPr lang="es-CO" sz="2000" b="1" u="sng" dirty="0">
                <a:solidFill>
                  <a:srgbClr val="000099"/>
                </a:solidFill>
                <a:latin typeface="Arial" charset="0"/>
              </a:rPr>
              <a:t>resolución de reglamentación de vertimientos</a:t>
            </a:r>
            <a:r>
              <a:rPr lang="es-CO" sz="2000" b="1" dirty="0">
                <a:latin typeface="Arial" charset="0"/>
              </a:rPr>
              <a:t> a los beneficiarios de la misma, la presentación de la información relacionada con la descripción de la operación del sistema, </a:t>
            </a:r>
            <a:r>
              <a:rPr lang="es-CO" sz="2000" b="1" u="sng" dirty="0">
                <a:solidFill>
                  <a:srgbClr val="000099"/>
                </a:solidFill>
                <a:latin typeface="Arial" charset="0"/>
              </a:rPr>
              <a:t>memorias técnicas y diseños de ingeniería conceptual y básica</a:t>
            </a:r>
            <a:r>
              <a:rPr lang="es-CO" sz="2000" b="1" dirty="0">
                <a:latin typeface="Arial" charset="0"/>
              </a:rPr>
              <a:t>, </a:t>
            </a:r>
            <a:r>
              <a:rPr lang="es-CO" sz="2000" b="1" u="sng" dirty="0">
                <a:solidFill>
                  <a:srgbClr val="000099"/>
                </a:solidFill>
                <a:latin typeface="Arial" charset="0"/>
              </a:rPr>
              <a:t>planos de detalle del sistema de tratamiento</a:t>
            </a:r>
            <a:r>
              <a:rPr lang="es-CO" sz="2000" b="1" dirty="0">
                <a:latin typeface="Arial" charset="0"/>
              </a:rPr>
              <a:t> y condiciones de </a:t>
            </a:r>
            <a:r>
              <a:rPr lang="es-CO" sz="2000" b="1" u="sng" dirty="0">
                <a:solidFill>
                  <a:srgbClr val="000099"/>
                </a:solidFill>
                <a:latin typeface="Arial" charset="0"/>
              </a:rPr>
              <a:t>eficiencia del sistema de tratamiento</a:t>
            </a:r>
            <a:r>
              <a:rPr lang="es-CO" sz="2000" b="1" dirty="0">
                <a:latin typeface="Arial" charset="0"/>
              </a:rPr>
              <a:t> y señalará el plazo para su presentación.</a:t>
            </a:r>
            <a:endParaRPr lang="es-CO" sz="2000" b="1" u="sng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136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196949" y="855074"/>
            <a:ext cx="8751803" cy="598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000" b="1" dirty="0">
                <a:solidFill>
                  <a:srgbClr val="000099"/>
                </a:solidFill>
                <a:latin typeface="Arial" charset="0"/>
              </a:rPr>
              <a:t>ARTÍCULO 2.2.3.3.7.1. PROCEDENCIA DE LA REGLAMENTACIÓN DE VERTIMIENTOS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.  </a:t>
            </a:r>
            <a:r>
              <a:rPr lang="es-CO" sz="2000" b="1" dirty="0">
                <a:latin typeface="Arial" charset="0"/>
              </a:rPr>
              <a:t>La Autoridad Ambiental Competente con el fin de obtener un mejor control de la calidad de los cuerpos de agua, podrá reglamentar, de oficio o a petición de parte, los vertimientos que se realicen en éstos, de acuerdo con </a:t>
            </a:r>
            <a:r>
              <a:rPr lang="es-CO" sz="2000" b="1" u="sng" dirty="0">
                <a:solidFill>
                  <a:srgbClr val="006600"/>
                </a:solidFill>
                <a:latin typeface="Arial" charset="0"/>
              </a:rPr>
              <a:t>los resultados obtenidos en el Plan de Ordenamiento del Recurso Hídrico.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000" b="1" u="sng" dirty="0">
                <a:solidFill>
                  <a:srgbClr val="000099"/>
                </a:solidFill>
                <a:latin typeface="Arial" charset="0"/>
              </a:rPr>
              <a:t>El objetivo de esta reglamentación consiste en que todos los vertimientos realizados al cuerpo de agua permitan garantizar los usos actuales y potenciales del mismo y el cumplimiento de los objetivos de calidad</a:t>
            </a:r>
            <a:r>
              <a:rPr lang="es-CO" sz="2000" b="1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000" b="1" dirty="0">
                <a:latin typeface="Arial" charset="0"/>
              </a:rPr>
              <a:t>Si del resultado del </a:t>
            </a:r>
            <a:r>
              <a:rPr lang="es-CO" sz="2000" b="1" u="sng" dirty="0">
                <a:solidFill>
                  <a:srgbClr val="006600"/>
                </a:solidFill>
                <a:latin typeface="Arial" charset="0"/>
              </a:rPr>
              <a:t>Plan de Ordenamiento del Recurso Hídrico</a:t>
            </a:r>
            <a:r>
              <a:rPr lang="es-CO" sz="2000" b="1" dirty="0">
                <a:latin typeface="Arial" charset="0"/>
              </a:rPr>
              <a:t>, se determina </a:t>
            </a:r>
            <a:r>
              <a:rPr lang="es-CO" sz="2000" b="1" u="sng" dirty="0">
                <a:solidFill>
                  <a:srgbClr val="000099"/>
                </a:solidFill>
                <a:latin typeface="Arial" charset="0"/>
              </a:rPr>
              <a:t>la conveniencia y necesidad de adelantar la reglamentación</a:t>
            </a:r>
            <a:r>
              <a:rPr lang="es-CO" sz="2000" b="1" dirty="0">
                <a:latin typeface="Arial" charset="0"/>
              </a:rPr>
              <a:t>, la Autoridad Ambiental Competente, así lo ordenará </a:t>
            </a:r>
            <a:r>
              <a:rPr lang="es-CO" sz="2000" b="1" u="sng" dirty="0">
                <a:solidFill>
                  <a:srgbClr val="000099"/>
                </a:solidFill>
                <a:latin typeface="Arial" charset="0"/>
              </a:rPr>
              <a:t>mediante resolución</a:t>
            </a:r>
            <a:r>
              <a:rPr lang="es-CO" sz="2000" b="1" dirty="0">
                <a:latin typeface="Arial" charset="0"/>
              </a:rPr>
              <a:t>.  En dicha resolución se especificará, la fecha lugar y hora de las </a:t>
            </a:r>
            <a:r>
              <a:rPr lang="es-CO" sz="2000" b="1" u="sng" dirty="0">
                <a:solidFill>
                  <a:srgbClr val="000099"/>
                </a:solidFill>
                <a:latin typeface="Arial" charset="0"/>
              </a:rPr>
              <a:t>visitas técnicas correspondientes al proceso de reglamentación de vertimientos</a:t>
            </a:r>
            <a:r>
              <a:rPr lang="es-CO" sz="2000" b="1" dirty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94354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288" y="333375"/>
            <a:ext cx="8280400" cy="6338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ARTÍCULO 2.2.3.3.7.4. DE LA VISITA TÉCNICA Y ESTUDIO DE REGLAMENTACIÓN DE VERTIMIENTOS.</a:t>
            </a:r>
            <a:r>
              <a:rPr lang="es-CO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O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 visita técnica y los estudios para la reglamentación de vertimientos, comprenderán por lo menos los siguientes aspectos: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CO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60363" indent="-36036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	</a:t>
            </a:r>
            <a:r>
              <a:rPr lang="es-CO" b="1" u="sng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Revisión y actualización de la información contenida en el Plan de Ordenamiento del Recurso Hídrico.</a:t>
            </a:r>
          </a:p>
          <a:p>
            <a:pPr marL="360363" indent="-36036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	Revisión y actualización de la </a:t>
            </a:r>
            <a:r>
              <a:rPr lang="es-CO" b="1" u="sng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georeferenciación</a:t>
            </a:r>
            <a:r>
              <a:rPr lang="es-CO" b="1" u="sng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de los vertimientos</a:t>
            </a:r>
            <a:r>
              <a:rPr lang="es-CO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en cartografía oficial.</a:t>
            </a:r>
          </a:p>
          <a:p>
            <a:pPr marL="360363" indent="-36036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	Inventario y descripción de las obras hidráulicas.</a:t>
            </a:r>
          </a:p>
          <a:p>
            <a:pPr marL="360363" indent="-36036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4.	</a:t>
            </a:r>
            <a:r>
              <a:rPr lang="es-CO" b="1" u="sng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Caracterización de los vertimientos</a:t>
            </a:r>
            <a:r>
              <a:rPr lang="es-CO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60363" indent="-36036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5.	Incidencia de los vertimientos en la </a:t>
            </a:r>
            <a:r>
              <a:rPr lang="es-CO" b="1" u="sng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calidad del cuerpo de agua</a:t>
            </a:r>
            <a:r>
              <a:rPr lang="es-CO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en función de los sus </a:t>
            </a:r>
            <a:r>
              <a:rPr lang="es-CO" b="1" u="sng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usos actuales y potenciales</a:t>
            </a:r>
            <a:r>
              <a:rPr lang="es-CO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60363" indent="-360363" algn="just" fontAlgn="auto">
              <a:spcBef>
                <a:spcPts val="0"/>
              </a:spcBef>
              <a:spcAft>
                <a:spcPts val="0"/>
              </a:spcAft>
              <a:buFontTx/>
              <a:buAutoNum type="arabicPeriod" startAt="6"/>
              <a:defRPr/>
            </a:pPr>
            <a:r>
              <a:rPr lang="es-CO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Análisis de la </a:t>
            </a:r>
            <a:r>
              <a:rPr lang="es-CO" b="1" u="sng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capacidad asimilativa</a:t>
            </a:r>
            <a:r>
              <a:rPr lang="es-CO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del tramo o cuerpo de agua a reglamentar teniendo en consideración el </a:t>
            </a:r>
            <a:r>
              <a:rPr lang="es-CO" b="1" u="sng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Ordenamiento del Recurso Hídrico</a:t>
            </a:r>
            <a:r>
              <a:rPr lang="es-CO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correspondiente.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CO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ARTÍCULO 2.2.3.3.7.5. PROYECTO DE REGLAMENTACIÓN DE VERTIMIENTOS</a:t>
            </a:r>
            <a:r>
              <a:rPr lang="es-CO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CO" sz="2000" b="1" dirty="0">
                <a:latin typeface="Arial" pitchFamily="34" charset="0"/>
                <a:cs typeface="Arial" pitchFamily="34" charset="0"/>
              </a:rPr>
              <a:t>La Autoridad Ambiental Competente, </a:t>
            </a:r>
            <a:r>
              <a:rPr lang="es-CO" sz="2000" b="1" u="sng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elaborará el proyecto de reglamentación de vertimientos, dentro de los seis (6) meses siguientes contados a partir de la realización de las visitas técnicas y el estudio a que se refiere el artículo anterior</a:t>
            </a:r>
            <a:r>
              <a:rPr lang="es-CO" sz="20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17949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hlinkClick r:id="" action="ppaction://noaction"/>
          </p:cNvPr>
          <p:cNvSpPr txBox="1"/>
          <p:nvPr/>
        </p:nvSpPr>
        <p:spPr>
          <a:xfrm>
            <a:off x="457023" y="904770"/>
            <a:ext cx="825024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/>
              <a:t>REGLAMENTACIÓN DEL ARTÍCULO 2.2.3.3.4.7. FIJACIÓN DE LA NORMA DE VERTIMIENTO – DECRETO ÚNICO 1076 DE 2015</a:t>
            </a:r>
          </a:p>
          <a:p>
            <a:pPr algn="ctr"/>
            <a:r>
              <a:rPr lang="es-CO" sz="2400" b="1" dirty="0"/>
              <a:t>(ANTIGUO CAPÍTULO VI - DECRETO 3930 DE 2010)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13722" y="2480450"/>
            <a:ext cx="813684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>
                <a:latin typeface="Arial" charset="0"/>
              </a:rPr>
              <a:t>EL MINISTRO DE AMBIENTE Y DESARROLLO SOSTENIBLE</a:t>
            </a:r>
          </a:p>
          <a:p>
            <a:pPr algn="ctr"/>
            <a:endParaRPr lang="es-CO" sz="2400" b="1" dirty="0">
              <a:latin typeface="Arial" charset="0"/>
            </a:endParaRPr>
          </a:p>
          <a:p>
            <a:pPr algn="ctr"/>
            <a:r>
              <a:rPr lang="es-CO" sz="2400" b="1" dirty="0">
                <a:latin typeface="Arial" charset="0"/>
              </a:rPr>
              <a:t>RESOLUCIÓN 0631 DEL 17 DE MARZO DE 2016</a:t>
            </a:r>
          </a:p>
          <a:p>
            <a:pPr algn="just"/>
            <a:endParaRPr lang="es-CO" sz="2000" b="1" dirty="0">
              <a:latin typeface="Arial" charset="0"/>
            </a:endParaRPr>
          </a:p>
          <a:p>
            <a:pPr algn="just"/>
            <a:r>
              <a:rPr lang="es-CO" sz="2400" b="1" dirty="0">
                <a:latin typeface="Arial" charset="0"/>
              </a:rPr>
              <a:t>Por la cual </a:t>
            </a:r>
            <a:r>
              <a:rPr lang="es-CO" sz="2400" b="1" u="sng" dirty="0">
                <a:solidFill>
                  <a:srgbClr val="006600"/>
                </a:solidFill>
                <a:latin typeface="Arial" charset="0"/>
              </a:rPr>
              <a:t>se establecen los parámetros y los valores límites máximos permisibles</a:t>
            </a:r>
            <a:r>
              <a:rPr lang="es-CO" sz="2400" b="1" dirty="0">
                <a:latin typeface="Arial" charset="0"/>
              </a:rPr>
              <a:t> en los </a:t>
            </a:r>
            <a:r>
              <a:rPr lang="es-CO" sz="2400" b="1" u="sng" dirty="0">
                <a:solidFill>
                  <a:srgbClr val="006600"/>
                </a:solidFill>
                <a:latin typeface="Arial" charset="0"/>
              </a:rPr>
              <a:t>vertimientos puntuales</a:t>
            </a:r>
            <a:r>
              <a:rPr lang="es-CO" sz="2400" b="1" dirty="0">
                <a:latin typeface="Arial" charset="0"/>
              </a:rPr>
              <a:t> a </a:t>
            </a:r>
            <a:r>
              <a:rPr lang="es-CO" sz="2400" b="1" u="sng" dirty="0">
                <a:solidFill>
                  <a:srgbClr val="000099"/>
                </a:solidFill>
                <a:latin typeface="Arial" charset="0"/>
              </a:rPr>
              <a:t>cuerpos de aguas superficiales</a:t>
            </a:r>
            <a:r>
              <a:rPr lang="es-CO" sz="2400" b="1" dirty="0">
                <a:latin typeface="Arial" charset="0"/>
              </a:rPr>
              <a:t> y a los </a:t>
            </a:r>
            <a:r>
              <a:rPr lang="es-CO" sz="2400" b="1" u="sng" dirty="0">
                <a:solidFill>
                  <a:srgbClr val="000099"/>
                </a:solidFill>
                <a:latin typeface="Arial" charset="0"/>
              </a:rPr>
              <a:t>sistemas de alcantarillado público</a:t>
            </a:r>
            <a:r>
              <a:rPr lang="es-CO" sz="2400" b="1" dirty="0">
                <a:latin typeface="Arial" charset="0"/>
              </a:rPr>
              <a:t> y se dictan otras disposiciones.</a:t>
            </a:r>
          </a:p>
        </p:txBody>
      </p:sp>
    </p:spTree>
    <p:extLst>
      <p:ext uri="{BB962C8B-B14F-4D97-AF65-F5344CB8AC3E}">
        <p14:creationId xmlns:p14="http://schemas.microsoft.com/office/powerpoint/2010/main" val="30904463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62" y="238330"/>
            <a:ext cx="8353971" cy="6585552"/>
          </a:xfrm>
          <a:prstGeom prst="rect">
            <a:avLst/>
          </a:prstGeom>
        </p:spPr>
      </p:pic>
      <p:sp>
        <p:nvSpPr>
          <p:cNvPr id="4" name="CuadroTexto 3">
            <a:hlinkClick r:id="" action="ppaction://noaction"/>
          </p:cNvPr>
          <p:cNvSpPr txBox="1"/>
          <p:nvPr/>
        </p:nvSpPr>
        <p:spPr>
          <a:xfrm>
            <a:off x="2016925" y="-48273"/>
            <a:ext cx="51208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000099"/>
                </a:solidFill>
              </a:rPr>
              <a:t>ESTRUCTURA DE LA RESOLUCIÓN 0631 DE 2015</a:t>
            </a:r>
          </a:p>
        </p:txBody>
      </p:sp>
    </p:spTree>
    <p:extLst>
      <p:ext uri="{BB962C8B-B14F-4D97-AF65-F5344CB8AC3E}">
        <p14:creationId xmlns:p14="http://schemas.microsoft.com/office/powerpoint/2010/main" val="373911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05" y="152627"/>
            <a:ext cx="8831790" cy="655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9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07" y="108762"/>
            <a:ext cx="8653881" cy="664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9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1440" y="140679"/>
            <a:ext cx="896112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RESPECTO A LA CALIDAD DEL AGUA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s-CO" sz="1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2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capacidad de dilución y depuración de los cuerpos de agua superficiales</a:t>
            </a:r>
            <a:r>
              <a:rPr lang="es-CO" sz="2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depende en </a:t>
            </a:r>
            <a:r>
              <a:rPr lang="es-CO" sz="22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región</a:t>
            </a:r>
            <a:r>
              <a:rPr lang="es-CO" sz="2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las condiciones </a:t>
            </a:r>
            <a:r>
              <a:rPr lang="es-CO" sz="22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geomorfológicas</a:t>
            </a:r>
            <a:r>
              <a:rPr lang="es-CO" sz="2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la variación temporal del clima, de la hidrología  e hidráulica de las fuentes hídricas, que hacen parte de la evaluación de la calidad (ICA).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" y="3060080"/>
            <a:ext cx="8961121" cy="284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406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90" y="116185"/>
            <a:ext cx="8407021" cy="6558776"/>
          </a:xfrm>
          <a:prstGeom prst="rect">
            <a:avLst/>
          </a:prstGeom>
        </p:spPr>
      </p:pic>
      <p:sp>
        <p:nvSpPr>
          <p:cNvPr id="4" name="Rectángulo redondeado 13"/>
          <p:cNvSpPr/>
          <p:nvPr/>
        </p:nvSpPr>
        <p:spPr>
          <a:xfrm>
            <a:off x="3165084" y="5495922"/>
            <a:ext cx="4352882" cy="209974"/>
          </a:xfrm>
          <a:prstGeom prst="roundRect">
            <a:avLst/>
          </a:prstGeom>
          <a:noFill/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47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hlinkClick r:id="rId2" action="ppaction://hlinksldjump"/>
          </p:cNvPr>
          <p:cNvSpPr txBox="1"/>
          <p:nvPr/>
        </p:nvSpPr>
        <p:spPr>
          <a:xfrm>
            <a:off x="370266" y="1344866"/>
            <a:ext cx="223138" cy="3000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135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35" y="565718"/>
            <a:ext cx="8006780" cy="630593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3646" y="2098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ESQUEMA GENERAL PARA LA INTERPRETACIÓN INICIAL DE LA NORMA SIN ACTIVIDADES CONEXAS QUE GENERAN VERTIMIENTOS DE ARD Y/O ARnD</a:t>
            </a:r>
          </a:p>
        </p:txBody>
      </p:sp>
    </p:spTree>
    <p:extLst>
      <p:ext uri="{BB962C8B-B14F-4D97-AF65-F5344CB8AC3E}">
        <p14:creationId xmlns:p14="http://schemas.microsoft.com/office/powerpoint/2010/main" val="25732583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hlinkClick r:id="rId2" action="ppaction://hlinksldjump"/>
          </p:cNvPr>
          <p:cNvSpPr txBox="1"/>
          <p:nvPr/>
        </p:nvSpPr>
        <p:spPr>
          <a:xfrm>
            <a:off x="370266" y="1344866"/>
            <a:ext cx="223138" cy="3000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135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66" y="225703"/>
            <a:ext cx="8006780" cy="630593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70266" y="6430489"/>
            <a:ext cx="7725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SUGERENCIA FINAL PARA APLICAR PERMISO DE VERTIMIENTOS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534025" y="1033242"/>
            <a:ext cx="34716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REQUIERE PERMISO DE VERTIMIENTOS ARnD, SIEMPRE Y CUANDO ACOJA </a:t>
            </a:r>
            <a:r>
              <a:rPr lang="es-CO" sz="1600" b="1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RESPEL</a:t>
            </a:r>
            <a:r>
              <a:rPr lang="es-CO" sz="16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 VERTIMIENTOS LÍQUIDOS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534024" y="3645396"/>
            <a:ext cx="3609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REQUIERE PERMISO DE VERTIMIENTOS ARnD Y/O </a:t>
            </a:r>
            <a:r>
              <a:rPr lang="es-CO" sz="1600" b="1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RESPEL</a:t>
            </a:r>
            <a:r>
              <a:rPr lang="es-CO" sz="16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 VERTIMIENTOS LÍQUIDOS</a:t>
            </a:r>
          </a:p>
        </p:txBody>
      </p:sp>
    </p:spTree>
    <p:extLst>
      <p:ext uri="{BB962C8B-B14F-4D97-AF65-F5344CB8AC3E}">
        <p14:creationId xmlns:p14="http://schemas.microsoft.com/office/powerpoint/2010/main" val="10881367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7953E-1C56-A10C-7932-486F5825E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1.jpeg">
            <a:extLst>
              <a:ext uri="{FF2B5EF4-FFF2-40B4-BE49-F238E27FC236}">
                <a16:creationId xmlns:a16="http://schemas.microsoft.com/office/drawing/2014/main" id="{D8D3D82D-5C29-CB5D-79B9-83D98D198AA6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59" b="97403" l="3008" r="95489">
                        <a14:foregroundMark x1="4511" y1="87446" x2="4511" y2="87446"/>
                        <a14:foregroundMark x1="10902" y1="93074" x2="10902" y2="93074"/>
                        <a14:foregroundMark x1="16917" y1="87013" x2="16917" y2="87013"/>
                        <a14:foregroundMark x1="25188" y1="90476" x2="25188" y2="90476"/>
                        <a14:foregroundMark x1="31203" y1="90043" x2="31203" y2="90043"/>
                        <a14:foregroundMark x1="30827" y1="98268" x2="30827" y2="98268"/>
                        <a14:foregroundMark x1="40226" y1="89610" x2="40226" y2="89610"/>
                        <a14:foregroundMark x1="50376" y1="88745" x2="50376" y2="88745"/>
                        <a14:foregroundMark x1="59398" y1="88745" x2="59398" y2="88745"/>
                        <a14:foregroundMark x1="68045" y1="87879" x2="68045" y2="87879"/>
                        <a14:foregroundMark x1="78195" y1="87879" x2="78195" y2="87879"/>
                        <a14:foregroundMark x1="81203" y1="87879" x2="81203" y2="87879"/>
                        <a14:foregroundMark x1="84586" y1="88312" x2="84586" y2="88312"/>
                        <a14:foregroundMark x1="90226" y1="88312" x2="90226" y2="88312"/>
                        <a14:foregroundMark x1="95489" y1="88312" x2="95489" y2="88312"/>
                        <a14:foregroundMark x1="72556" y1="93506" x2="72556" y2="93506"/>
                        <a14:foregroundMark x1="72556" y1="93939" x2="72556" y2="93939"/>
                        <a14:foregroundMark x1="72180" y1="93939" x2="72180" y2="93939"/>
                        <a14:foregroundMark x1="49624" y1="7359" x2="49624" y2="7359"/>
                        <a14:foregroundMark x1="27820" y1="20346" x2="27820" y2="20346"/>
                        <a14:foregroundMark x1="62406" y1="9091" x2="62406" y2="9091"/>
                        <a14:foregroundMark x1="29323" y1="23377" x2="29323" y2="23377"/>
                        <a14:foregroundMark x1="29699" y1="20346" x2="29699" y2="23377"/>
                        <a14:foregroundMark x1="29323" y1="16450" x2="31955" y2="29437"/>
                        <a14:foregroundMark x1="37970" y1="31602" x2="42481" y2="31602"/>
                        <a14:foregroundMark x1="36090" y1="33766" x2="36090" y2="33766"/>
                        <a14:foregroundMark x1="35338" y1="32468" x2="35338" y2="32468"/>
                        <a14:foregroundMark x1="60902" y1="46320" x2="60902" y2="46320"/>
                        <a14:foregroundMark x1="16917" y1="38095" x2="16917" y2="38095"/>
                        <a14:foregroundMark x1="18045" y1="60606" x2="18045" y2="60606"/>
                        <a14:foregroundMark x1="19173" y1="64069" x2="19173" y2="64069"/>
                        <a14:foregroundMark x1="43233" y1="9091" x2="43233" y2="9091"/>
                        <a14:foregroundMark x1="75188" y1="16883" x2="75188" y2="16883"/>
                        <a14:foregroundMark x1="16165" y1="51948" x2="16165" y2="51948"/>
                        <a14:foregroundMark x1="16541" y1="38961" x2="16541" y2="38961"/>
                        <a14:foregroundMark x1="56767" y1="40693" x2="56767" y2="40693"/>
                        <a14:foregroundMark x1="56015" y1="42424" x2="56015" y2="42424"/>
                        <a14:foregroundMark x1="56015" y1="42424" x2="56015" y2="424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909" y="935061"/>
            <a:ext cx="1320346" cy="1106814"/>
          </a:xfrm>
          <a:prstGeom prst="rect">
            <a:avLst/>
          </a:prstGeom>
        </p:spPr>
      </p:pic>
      <p:pic>
        <p:nvPicPr>
          <p:cNvPr id="8" name="image2.png">
            <a:extLst>
              <a:ext uri="{FF2B5EF4-FFF2-40B4-BE49-F238E27FC236}">
                <a16:creationId xmlns:a16="http://schemas.microsoft.com/office/drawing/2014/main" id="{28142030-6BC1-4E63-5863-24E15FE6079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08512" y="5516002"/>
            <a:ext cx="1764662" cy="78496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4BF206F-0017-9F03-9032-D43E96EF2EBE}"/>
              </a:ext>
            </a:extLst>
          </p:cNvPr>
          <p:cNvSpPr txBox="1"/>
          <p:nvPr/>
        </p:nvSpPr>
        <p:spPr>
          <a:xfrm>
            <a:off x="1288553" y="473396"/>
            <a:ext cx="5619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43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CORPORACIÓN AUTÓNOMA REGIONAL DE LA GUAJIRA</a:t>
            </a:r>
          </a:p>
          <a:p>
            <a:pPr algn="ctr"/>
            <a:r>
              <a:rPr lang="es-MX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es-MX" b="1" dirty="0"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INGENIERÍA DE DESARROLLO LIMPIO </a:t>
            </a:r>
            <a:endParaRPr lang="es-CO" b="1" dirty="0"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pic>
        <p:nvPicPr>
          <p:cNvPr id="13" name="Imagen 12" descr="Una roca en el agua&#10;&#10;Descripción generada automáticamente con confianza media">
            <a:extLst>
              <a:ext uri="{FF2B5EF4-FFF2-40B4-BE49-F238E27FC236}">
                <a16:creationId xmlns:a16="http://schemas.microsoft.com/office/drawing/2014/main" id="{6ED4EA87-B238-0763-DBC1-B1ED8B163F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901" y="1904977"/>
            <a:ext cx="5824816" cy="276249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312C3B4-3311-26C3-1929-0A9BFB426686}"/>
              </a:ext>
            </a:extLst>
          </p:cNvPr>
          <p:cNvSpPr txBox="1"/>
          <p:nvPr/>
        </p:nvSpPr>
        <p:spPr>
          <a:xfrm>
            <a:off x="1095704" y="4722402"/>
            <a:ext cx="6952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1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Plan</a:t>
            </a:r>
            <a:r>
              <a:rPr lang="es-MX" sz="21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de Ordenamiento del Recurso Hídrico - PORH del Sistema Maluisa 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F7F19E3-EB7A-7D11-76DB-26773E7E0DFF}"/>
              </a:ext>
            </a:extLst>
          </p:cNvPr>
          <p:cNvSpPr txBox="1"/>
          <p:nvPr/>
        </p:nvSpPr>
        <p:spPr>
          <a:xfrm>
            <a:off x="2651468" y="5516002"/>
            <a:ext cx="3642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2202099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1440" y="140679"/>
            <a:ext cx="8961120" cy="6407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RESPECTO A LA CALIDAD DEL AGUA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s-CO" sz="5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80% de la carga de DBO</a:t>
            </a:r>
            <a:r>
              <a:rPr lang="es-CO" sz="2400" b="1" baseline="-25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CO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fue aportada por </a:t>
            </a:r>
            <a:r>
              <a:rPr lang="es-CO" sz="24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Municipios </a:t>
            </a:r>
            <a:r>
              <a:rPr lang="es-CO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principalmente por las áreas metropolitanas y ciudades grandes del país: Bogotá, </a:t>
            </a:r>
            <a:r>
              <a:rPr lang="es-CO" sz="20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Medellín (AMVA)</a:t>
            </a:r>
            <a:r>
              <a:rPr lang="es-CO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Cali, Barranquilla, Cartagena, Bucaramanga, Cúcuta, Villavicencio y Manizales.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CO" sz="24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 Municipios ubicados en 15 Departamentos</a:t>
            </a:r>
            <a:r>
              <a:rPr lang="es-CO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estimó una carga vertida en 2012 de </a:t>
            </a:r>
            <a:r>
              <a:rPr lang="es-CO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205 toneladas de mercurio al suelo y agua</a:t>
            </a:r>
            <a:r>
              <a:rPr lang="es-CO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las cuales </a:t>
            </a:r>
            <a:r>
              <a:rPr lang="es-CO" sz="24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27.5%</a:t>
            </a:r>
            <a:r>
              <a:rPr lang="es-CO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corresponden al uso para beneficio de la </a:t>
            </a:r>
            <a:r>
              <a:rPr lang="es-CO" sz="24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plata</a:t>
            </a:r>
            <a:r>
              <a:rPr lang="es-CO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CO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72.5% al beneficio de oro,</a:t>
            </a:r>
            <a:r>
              <a:rPr lang="es-CO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con mayor afectación por vertimientos a: Descargas directas al Río Magdalena (Brazo Morales), Río Cauca en Bajo </a:t>
            </a:r>
            <a:r>
              <a:rPr lang="es-CO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Nechí</a:t>
            </a:r>
            <a:r>
              <a:rPr lang="es-CO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Sucio, ríos Taraza, </a:t>
            </a:r>
            <a:r>
              <a:rPr lang="es-CO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es-CO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Quito, Cajón, </a:t>
            </a:r>
            <a:r>
              <a:rPr lang="es-CO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Tamaná</a:t>
            </a:r>
            <a:r>
              <a:rPr lang="es-CO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otros directos al Río San Juan.</a:t>
            </a:r>
          </a:p>
        </p:txBody>
      </p:sp>
    </p:spTree>
    <p:extLst>
      <p:ext uri="{BB962C8B-B14F-4D97-AF65-F5344CB8AC3E}">
        <p14:creationId xmlns:p14="http://schemas.microsoft.com/office/powerpoint/2010/main" val="1315677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1365" y="546850"/>
            <a:ext cx="8794376" cy="6289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600" b="1" dirty="0">
                <a:latin typeface="Arial" panose="020B0604020202020204" pitchFamily="34" charset="0"/>
                <a:cs typeface="Arial" panose="020B0604020202020204" pitchFamily="34" charset="0"/>
              </a:rPr>
              <a:t>Para determinar en gran parte </a:t>
            </a:r>
            <a:r>
              <a:rPr lang="es-CO" sz="26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estado del recurso hídrico en cuanto a la cantidad y calidad del agua en Colombia</a:t>
            </a:r>
            <a:r>
              <a:rPr lang="es-CO" sz="2600" b="1" dirty="0">
                <a:latin typeface="Arial" panose="020B0604020202020204" pitchFamily="34" charset="0"/>
                <a:cs typeface="Arial" panose="020B0604020202020204" pitchFamily="34" charset="0"/>
              </a:rPr>
              <a:t>,  el IDEAM desarrolló el </a:t>
            </a:r>
            <a:r>
              <a:rPr lang="es-CO" sz="2600" b="1" u="sng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"Sistema de Indicadores Hídricos"</a:t>
            </a:r>
            <a:r>
              <a:rPr lang="es-CO" sz="2600" b="1" dirty="0">
                <a:latin typeface="Arial" panose="020B0604020202020204" pitchFamily="34" charset="0"/>
                <a:cs typeface="Arial" panose="020B0604020202020204" pitchFamily="34" charset="0"/>
              </a:rPr>
              <a:t> que pretenden establecer algunos aspectos relevantes sobre la disponibilidad del recurso y las restricciones por afectaciones a la oferta o a la calidad.  Los índices están asociados al régimen natural (Índice de Aridez - </a:t>
            </a:r>
            <a:r>
              <a:rPr lang="es-CO" sz="2600" b="1" u="sng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es-CO" sz="2600" b="1" dirty="0">
                <a:latin typeface="Arial" panose="020B0604020202020204" pitchFamily="34" charset="0"/>
                <a:cs typeface="Arial" panose="020B0604020202020204" pitchFamily="34" charset="0"/>
              </a:rPr>
              <a:t>, Índice de Regulación Hídrica - </a:t>
            </a:r>
            <a:r>
              <a:rPr lang="es-CO" sz="2600" b="1" u="sng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IRH</a:t>
            </a:r>
            <a:r>
              <a:rPr lang="es-CO" sz="2600" b="1" dirty="0">
                <a:latin typeface="Arial" panose="020B0604020202020204" pitchFamily="34" charset="0"/>
                <a:cs typeface="Arial" panose="020B0604020202020204" pitchFamily="34" charset="0"/>
              </a:rPr>
              <a:t>) y a la intervención antrópica (Índice de Uso del Agua - </a:t>
            </a:r>
            <a:r>
              <a:rPr lang="es-CO" sz="2600" b="1" u="sng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IUA</a:t>
            </a:r>
            <a:r>
              <a:rPr lang="es-CO" sz="2600" b="1" dirty="0">
                <a:latin typeface="Arial" panose="020B0604020202020204" pitchFamily="34" charset="0"/>
                <a:cs typeface="Arial" panose="020B0604020202020204" pitchFamily="34" charset="0"/>
              </a:rPr>
              <a:t>, Índice de Vulnerabilidad al desabastecimiento- </a:t>
            </a:r>
            <a:r>
              <a:rPr lang="es-CO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IVH</a:t>
            </a:r>
            <a:r>
              <a:rPr lang="es-CO" sz="2600" b="1" dirty="0">
                <a:latin typeface="Arial" panose="020B0604020202020204" pitchFamily="34" charset="0"/>
                <a:cs typeface="Arial" panose="020B0604020202020204" pitchFamily="34" charset="0"/>
              </a:rPr>
              <a:t>, Índice de Amenaza Potencial por Afectación a la Calidad del Agua - </a:t>
            </a:r>
            <a:r>
              <a:rPr lang="es-CO" sz="2600" b="1" u="sng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IACAL</a:t>
            </a:r>
            <a:r>
              <a:rPr lang="es-CO" sz="2600" b="1" dirty="0">
                <a:latin typeface="Arial" panose="020B0604020202020204" pitchFamily="34" charset="0"/>
                <a:cs typeface="Arial" panose="020B0604020202020204" pitchFamily="34" charset="0"/>
              </a:rPr>
              <a:t> e Índice de Calidad del Agua - </a:t>
            </a:r>
            <a:r>
              <a:rPr lang="es-CO" sz="26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</a:t>
            </a:r>
            <a:r>
              <a:rPr lang="es-CO" sz="2600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282128" y="96835"/>
            <a:ext cx="45528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HÍDRICOS</a:t>
            </a:r>
          </a:p>
        </p:txBody>
      </p:sp>
    </p:spTree>
    <p:extLst>
      <p:ext uri="{BB962C8B-B14F-4D97-AF65-F5344CB8AC3E}">
        <p14:creationId xmlns:p14="http://schemas.microsoft.com/office/powerpoint/2010/main" val="550622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33" y="0"/>
            <a:ext cx="8378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353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6117</TotalTime>
  <Words>5692</Words>
  <Application>Microsoft Office PowerPoint</Application>
  <PresentationFormat>Presentación en pantalla (4:3)</PresentationFormat>
  <Paragraphs>261</Paragraphs>
  <Slides>63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63</vt:i4>
      </vt:variant>
    </vt:vector>
  </HeadingPairs>
  <TitlesOfParts>
    <vt:vector size="70" baseType="lpstr">
      <vt:lpstr>&amp;quot</vt:lpstr>
      <vt:lpstr>Arial</vt:lpstr>
      <vt:lpstr>Calibri</vt:lpstr>
      <vt:lpstr>Calibri Light</vt:lpstr>
      <vt:lpstr>Gill Sans MT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DECRETO 3930 DEL 25 DE OCTUBRE DE 2010  USOS DEL AGUA – ORDENAMIENTO DEL RECURSO HÍDRICO (PORH)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PARA EL TÍTULO</dc:title>
  <dc:creator>REINALDO SEGURO SEGURO – ASESOR</dc:creator>
  <cp:lastModifiedBy>LUIS FERNANDO CASTRO HERNANDEZ</cp:lastModifiedBy>
  <cp:revision>119</cp:revision>
  <dcterms:created xsi:type="dcterms:W3CDTF">2017-08-22T14:59:51Z</dcterms:created>
  <dcterms:modified xsi:type="dcterms:W3CDTF">2024-12-04T20:57:53Z</dcterms:modified>
</cp:coreProperties>
</file>